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542" r:id="rId2"/>
    <p:sldId id="654" r:id="rId3"/>
    <p:sldId id="642" r:id="rId4"/>
    <p:sldId id="543" r:id="rId5"/>
    <p:sldId id="646" r:id="rId6"/>
    <p:sldId id="647" r:id="rId7"/>
    <p:sldId id="549" r:id="rId8"/>
    <p:sldId id="556" r:id="rId9"/>
    <p:sldId id="643" r:id="rId10"/>
    <p:sldId id="641" r:id="rId11"/>
    <p:sldId id="644" r:id="rId12"/>
    <p:sldId id="551" r:id="rId13"/>
    <p:sldId id="650" r:id="rId14"/>
    <p:sldId id="653" r:id="rId15"/>
    <p:sldId id="651" r:id="rId16"/>
  </p:sldIdLst>
  <p:sldSz cx="9144000" cy="6858000" type="screen4x3"/>
  <p:notesSz cx="10234613" cy="70993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42"/>
            <p14:sldId id="654"/>
            <p14:sldId id="642"/>
            <p14:sldId id="543"/>
            <p14:sldId id="646"/>
            <p14:sldId id="647"/>
            <p14:sldId id="549"/>
            <p14:sldId id="556"/>
            <p14:sldId id="643"/>
            <p14:sldId id="641"/>
            <p14:sldId id="644"/>
            <p14:sldId id="551"/>
            <p14:sldId id="650"/>
            <p14:sldId id="653"/>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62598" autoAdjust="0"/>
  </p:normalViewPr>
  <p:slideViewPr>
    <p:cSldViewPr>
      <p:cViewPr varScale="1">
        <p:scale>
          <a:sx n="70" d="100"/>
          <a:sy n="70" d="100"/>
        </p:scale>
        <p:origin x="4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1762" y="-82"/>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435166" cy="354798"/>
          </a:xfrm>
          <a:prstGeom prst="rect">
            <a:avLst/>
          </a:prstGeom>
        </p:spPr>
        <p:txBody>
          <a:bodyPr vert="horz" lIns="95071" tIns="47535" rIns="95071" bIns="47535" rtlCol="0"/>
          <a:lstStyle>
            <a:lvl1pPr algn="l">
              <a:defRPr sz="1200"/>
            </a:lvl1pPr>
          </a:lstStyle>
          <a:p>
            <a:endParaRPr lang="nb-NO"/>
          </a:p>
        </p:txBody>
      </p:sp>
      <p:sp>
        <p:nvSpPr>
          <p:cNvPr id="3" name="Plassholder for dato 2"/>
          <p:cNvSpPr>
            <a:spLocks noGrp="1"/>
          </p:cNvSpPr>
          <p:nvPr>
            <p:ph type="dt" sz="quarter" idx="1"/>
          </p:nvPr>
        </p:nvSpPr>
        <p:spPr>
          <a:xfrm>
            <a:off x="5797810" y="4"/>
            <a:ext cx="4435163" cy="354798"/>
          </a:xfrm>
          <a:prstGeom prst="rect">
            <a:avLst/>
          </a:prstGeom>
        </p:spPr>
        <p:txBody>
          <a:bodyPr vert="horz" lIns="95071" tIns="47535" rIns="95071" bIns="47535" rtlCol="0"/>
          <a:lstStyle>
            <a:lvl1pPr algn="r">
              <a:defRPr sz="1200"/>
            </a:lvl1pPr>
          </a:lstStyle>
          <a:p>
            <a:fld id="{B24960D3-6A88-463C-9B61-449CBD256996}" type="datetimeFigureOut">
              <a:rPr lang="nb-NO" smtClean="0"/>
              <a:t>09.03.2019</a:t>
            </a:fld>
            <a:endParaRPr lang="nb-NO"/>
          </a:p>
        </p:txBody>
      </p:sp>
      <p:sp>
        <p:nvSpPr>
          <p:cNvPr id="4" name="Plassholder for bunntekst 3"/>
          <p:cNvSpPr>
            <a:spLocks noGrp="1"/>
          </p:cNvSpPr>
          <p:nvPr>
            <p:ph type="ftr" sz="quarter" idx="2"/>
          </p:nvPr>
        </p:nvSpPr>
        <p:spPr>
          <a:xfrm>
            <a:off x="1" y="6742846"/>
            <a:ext cx="4435166" cy="354798"/>
          </a:xfrm>
          <a:prstGeom prst="rect">
            <a:avLst/>
          </a:prstGeom>
        </p:spPr>
        <p:txBody>
          <a:bodyPr vert="horz" lIns="95071" tIns="47535" rIns="95071" bIns="47535" rtlCol="0" anchor="b"/>
          <a:lstStyle>
            <a:lvl1pPr algn="l">
              <a:defRPr sz="1200"/>
            </a:lvl1pPr>
          </a:lstStyle>
          <a:p>
            <a:endParaRPr lang="nb-NO"/>
          </a:p>
        </p:txBody>
      </p:sp>
      <p:sp>
        <p:nvSpPr>
          <p:cNvPr id="5" name="Plassholder for lysbildenummer 4"/>
          <p:cNvSpPr>
            <a:spLocks noGrp="1"/>
          </p:cNvSpPr>
          <p:nvPr>
            <p:ph type="sldNum" sz="quarter" idx="3"/>
          </p:nvPr>
        </p:nvSpPr>
        <p:spPr>
          <a:xfrm>
            <a:off x="5797810" y="6742846"/>
            <a:ext cx="4435163" cy="354798"/>
          </a:xfrm>
          <a:prstGeom prst="rect">
            <a:avLst/>
          </a:prstGeom>
        </p:spPr>
        <p:txBody>
          <a:bodyPr vert="horz" lIns="95071" tIns="47535" rIns="95071" bIns="47535"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4434998" cy="354964"/>
          </a:xfrm>
          <a:prstGeom prst="rect">
            <a:avLst/>
          </a:prstGeom>
        </p:spPr>
        <p:txBody>
          <a:bodyPr vert="horz" lIns="95071" tIns="47535" rIns="95071" bIns="47535" rtlCol="0"/>
          <a:lstStyle>
            <a:lvl1pPr algn="l">
              <a:defRPr sz="1200"/>
            </a:lvl1pPr>
          </a:lstStyle>
          <a:p>
            <a:endParaRPr lang="nb-NO"/>
          </a:p>
        </p:txBody>
      </p:sp>
      <p:sp>
        <p:nvSpPr>
          <p:cNvPr id="3" name="Plassholder for dato 2"/>
          <p:cNvSpPr>
            <a:spLocks noGrp="1"/>
          </p:cNvSpPr>
          <p:nvPr>
            <p:ph type="dt" idx="1"/>
          </p:nvPr>
        </p:nvSpPr>
        <p:spPr>
          <a:xfrm>
            <a:off x="5797250" y="3"/>
            <a:ext cx="4434998" cy="354964"/>
          </a:xfrm>
          <a:prstGeom prst="rect">
            <a:avLst/>
          </a:prstGeom>
        </p:spPr>
        <p:txBody>
          <a:bodyPr vert="horz" lIns="95071" tIns="47535" rIns="95071" bIns="47535" rtlCol="0"/>
          <a:lstStyle>
            <a:lvl1pPr algn="r">
              <a:defRPr sz="1200"/>
            </a:lvl1pPr>
          </a:lstStyle>
          <a:p>
            <a:fld id="{A3E2996C-EDB7-4D66-820D-0FE512E49316}" type="datetime6">
              <a:rPr lang="nb-NO" smtClean="0"/>
              <a:t>mars 19</a:t>
            </a:fld>
            <a:endParaRPr lang="nb-NO"/>
          </a:p>
        </p:txBody>
      </p:sp>
      <p:sp>
        <p:nvSpPr>
          <p:cNvPr id="4" name="Plassholder for lysbilde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5071" tIns="47535" rIns="95071" bIns="47535" rtlCol="0" anchor="ctr"/>
          <a:lstStyle/>
          <a:p>
            <a:endParaRPr lang="nb-NO"/>
          </a:p>
        </p:txBody>
      </p:sp>
      <p:sp>
        <p:nvSpPr>
          <p:cNvPr id="5" name="Plassholder for notater 4"/>
          <p:cNvSpPr>
            <a:spLocks noGrp="1"/>
          </p:cNvSpPr>
          <p:nvPr>
            <p:ph type="body" sz="quarter" idx="3"/>
          </p:nvPr>
        </p:nvSpPr>
        <p:spPr>
          <a:xfrm>
            <a:off x="1023462" y="3372170"/>
            <a:ext cx="8187690" cy="3194685"/>
          </a:xfrm>
          <a:prstGeom prst="rect">
            <a:avLst/>
          </a:prstGeom>
        </p:spPr>
        <p:txBody>
          <a:bodyPr vert="horz" lIns="95071" tIns="47535" rIns="95071" bIns="47535"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743109"/>
            <a:ext cx="4434998" cy="354964"/>
          </a:xfrm>
          <a:prstGeom prst="rect">
            <a:avLst/>
          </a:prstGeom>
        </p:spPr>
        <p:txBody>
          <a:bodyPr vert="horz" lIns="95071" tIns="47535" rIns="95071" bIns="47535"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797250" y="6743109"/>
            <a:ext cx="4434998" cy="354964"/>
          </a:xfrm>
          <a:prstGeom prst="rect">
            <a:avLst/>
          </a:prstGeom>
        </p:spPr>
        <p:txBody>
          <a:bodyPr vert="horz" lIns="95071" tIns="47535" rIns="95071" bIns="47535"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livsbanken.no/lederti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agen.no/dagensdebatt/lederartikkel/Lederartikkel/Det-vi-st%C3%A5r-sammen-med-de-homofile-om-6579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b="1" dirty="0"/>
              <a:t>Innholdet</a:t>
            </a:r>
            <a:r>
              <a:rPr lang="nb-NO" b="1" baseline="0" dirty="0"/>
              <a:t> i temamøtet er en utdypning av det som står i </a:t>
            </a:r>
            <a:r>
              <a:rPr lang="nb-NO" b="1" u="sng" baseline="0" dirty="0"/>
              <a:t>kapittel 1-3 i Ekteskapserklæringen</a:t>
            </a:r>
            <a:r>
              <a:rPr lang="nb-NO" b="1" baseline="0" dirty="0"/>
              <a:t>.</a:t>
            </a:r>
            <a:endParaRPr lang="nb-NO" b="1" dirty="0"/>
          </a:p>
          <a:p>
            <a:endParaRPr lang="nb-NO" b="1" dirty="0"/>
          </a:p>
          <a:p>
            <a:r>
              <a:rPr lang="nb-NO" b="1" dirty="0"/>
              <a:t>Vi anbefaler taleren å lese grundig gjennom</a:t>
            </a:r>
            <a:r>
              <a:rPr lang="nb-NO" b="1" baseline="0" dirty="0"/>
              <a:t> </a:t>
            </a:r>
            <a:r>
              <a:rPr lang="nb-NO" b="1" dirty="0"/>
              <a:t>kapittel 1-3 i Ekteskapserklæringen</a:t>
            </a:r>
            <a:r>
              <a:rPr lang="nb-NO" b="1" baseline="0" dirty="0"/>
              <a:t> og å bruke stoff derfra i undervisningen. </a:t>
            </a:r>
          </a:p>
          <a:p>
            <a:endParaRPr lang="nb-NO" dirty="0"/>
          </a:p>
          <a:p>
            <a:r>
              <a:rPr lang="nb-NO" dirty="0"/>
              <a:t>Illustrasjonen viser kvinnen</a:t>
            </a:r>
            <a:r>
              <a:rPr lang="nb-NO" baseline="0" dirty="0"/>
              <a:t> som er blitt grepet i hor og ført fram for Jesus, beskrevet i </a:t>
            </a:r>
            <a:r>
              <a:rPr lang="nb-NO" baseline="0" dirty="0" err="1"/>
              <a:t>Joh</a:t>
            </a:r>
            <a:r>
              <a:rPr lang="nb-NO" baseline="0" dirty="0"/>
              <a:t> 8,2-11.</a:t>
            </a:r>
          </a:p>
          <a:p>
            <a:endParaRPr lang="nb-NO" baseline="0" dirty="0"/>
          </a:p>
          <a:p>
            <a:r>
              <a:rPr lang="nb-NO" b="0" baseline="0" dirty="0"/>
              <a:t>Møtet mellom Jesus og kvinnen avsluttes slik: </a:t>
            </a:r>
            <a:r>
              <a:rPr lang="nb-NO" b="1" baseline="0" dirty="0"/>
              <a:t>«Heller ikke jeg fordømmer deg. Gå bort, og synd ikke mer fra nå av!» </a:t>
            </a:r>
            <a:r>
              <a:rPr lang="nb-NO" baseline="0" dirty="0" err="1"/>
              <a:t>Joh</a:t>
            </a:r>
            <a:r>
              <a:rPr lang="nb-NO" baseline="0" dirty="0"/>
              <a:t> 8,11. </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Tree>
    <p:extLst>
      <p:ext uri="{BB962C8B-B14F-4D97-AF65-F5344CB8AC3E}">
        <p14:creationId xmlns:p14="http://schemas.microsoft.com/office/powerpoint/2010/main" val="132474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 fleste former for kjærlighet handler ikke om seksualitet. Verken mors- og farskjærlighet, søskenkjærlighet, fedrelandskjærlighet, m.m. handler om seksualitet. </a:t>
            </a:r>
          </a:p>
          <a:p>
            <a:r>
              <a:rPr lang="nb-NO" sz="1200" kern="1200" dirty="0">
                <a:solidFill>
                  <a:schemeClr val="tx1"/>
                </a:solidFill>
                <a:effectLst/>
                <a:latin typeface="+mn-lt"/>
                <a:ea typeface="+mn-ea"/>
                <a:cs typeface="+mn-cs"/>
              </a:rPr>
              <a:t>Det gjør heller ikke Guds kjærlighet, kristen nestekjærlighet, kjærlighet til fiender, kjærlighet blant kristne brødre og søstre, m.m.</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gresk, Det nye testamentets språk, finnes det fire ord for kjærlighet: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Agape</a:t>
            </a:r>
            <a:r>
              <a:rPr lang="nb-NO" sz="1200" kern="1200" dirty="0">
                <a:solidFill>
                  <a:schemeClr val="tx1"/>
                </a:solidFill>
                <a:effectLst/>
                <a:latin typeface="+mn-lt"/>
                <a:ea typeface="+mn-ea"/>
                <a:cs typeface="+mn-cs"/>
              </a:rPr>
              <a:t> – Guds kjærlighet til oss, og gjennom oss til andre </a:t>
            </a:r>
          </a:p>
          <a:p>
            <a:r>
              <a:rPr lang="nb-NO" sz="1200" b="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Filia</a:t>
            </a:r>
            <a:r>
              <a:rPr lang="nb-NO" sz="1200" kern="1200" dirty="0">
                <a:solidFill>
                  <a:schemeClr val="tx1"/>
                </a:solidFill>
                <a:effectLst/>
                <a:latin typeface="+mn-lt"/>
                <a:ea typeface="+mn-ea"/>
                <a:cs typeface="+mn-cs"/>
              </a:rPr>
              <a:t> – vennskapelig kjærlighet</a:t>
            </a:r>
          </a:p>
          <a:p>
            <a:r>
              <a:rPr lang="nb-NO" sz="1200" b="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Storge</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kjærlighet i familien og slekten</a:t>
            </a:r>
          </a:p>
          <a:p>
            <a:r>
              <a:rPr lang="nb-NO" sz="1200" b="1"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Eros</a:t>
            </a:r>
            <a:r>
              <a:rPr lang="nb-NO" sz="1200" kern="1200" dirty="0">
                <a:solidFill>
                  <a:schemeClr val="tx1"/>
                </a:solidFill>
                <a:effectLst/>
                <a:latin typeface="+mn-lt"/>
                <a:ea typeface="+mn-ea"/>
                <a:cs typeface="+mn-cs"/>
              </a:rPr>
              <a:t> – romantisk, erotisk og seksuell kjærlighet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Det nye testamente brukes nesten alltid ordet </a:t>
            </a:r>
            <a:r>
              <a:rPr lang="nb-NO" sz="1200" i="1" kern="1200" dirty="0">
                <a:solidFill>
                  <a:schemeClr val="tx1"/>
                </a:solidFill>
                <a:effectLst/>
                <a:latin typeface="+mn-lt"/>
                <a:ea typeface="+mn-ea"/>
                <a:cs typeface="+mn-cs"/>
              </a:rPr>
              <a:t>agape</a:t>
            </a:r>
            <a:r>
              <a:rPr lang="nb-NO" sz="1200" kern="1200" dirty="0">
                <a:solidFill>
                  <a:schemeClr val="tx1"/>
                </a:solidFill>
                <a:effectLst/>
                <a:latin typeface="+mn-lt"/>
                <a:ea typeface="+mn-ea"/>
                <a:cs typeface="+mn-cs"/>
              </a:rPr>
              <a:t> når kjærlighet blir omtalt. Noen ganger blir ordet </a:t>
            </a:r>
            <a:r>
              <a:rPr lang="nb-NO" sz="1200" i="1" kern="1200" dirty="0" err="1">
                <a:solidFill>
                  <a:schemeClr val="tx1"/>
                </a:solidFill>
                <a:effectLst/>
                <a:latin typeface="+mn-lt"/>
                <a:ea typeface="+mn-ea"/>
                <a:cs typeface="+mn-cs"/>
              </a:rPr>
              <a:t>filia</a:t>
            </a:r>
            <a:r>
              <a:rPr lang="nb-NO" sz="1200" kern="1200" dirty="0">
                <a:solidFill>
                  <a:schemeClr val="tx1"/>
                </a:solidFill>
                <a:effectLst/>
                <a:latin typeface="+mn-lt"/>
                <a:ea typeface="+mn-ea"/>
                <a:cs typeface="+mn-cs"/>
              </a:rPr>
              <a:t> brukt, men aldri </a:t>
            </a:r>
            <a:r>
              <a:rPr lang="nb-NO" sz="1200" i="1" kern="1200" dirty="0">
                <a:solidFill>
                  <a:schemeClr val="tx1"/>
                </a:solidFill>
                <a:effectLst/>
                <a:latin typeface="+mn-lt"/>
                <a:ea typeface="+mn-ea"/>
                <a:cs typeface="+mn-cs"/>
              </a:rPr>
              <a:t>eros</a:t>
            </a:r>
            <a:r>
              <a:rPr lang="nb-NO" sz="1200" kern="1200" dirty="0">
                <a:solidFill>
                  <a:schemeClr val="tx1"/>
                </a:solidFill>
                <a:effectLst/>
                <a:latin typeface="+mn-lt"/>
                <a:ea typeface="+mn-ea"/>
                <a:cs typeface="+mn-cs"/>
              </a:rPr>
              <a:t> og </a:t>
            </a:r>
            <a:r>
              <a:rPr lang="nb-NO" sz="1200" i="1" kern="1200" dirty="0" err="1">
                <a:solidFill>
                  <a:schemeClr val="tx1"/>
                </a:solidFill>
                <a:effectLst/>
                <a:latin typeface="+mn-lt"/>
                <a:ea typeface="+mn-ea"/>
                <a:cs typeface="+mn-cs"/>
              </a:rPr>
              <a:t>storge</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Debatten i kirke og samfunn om samliv og ekteskap kan til tider være overflatisk fordi man bl.a. ikke tar på alvor hva som er forskjellen og kjennetegnene på ulike typer kjærlighet.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Ordene </a:t>
            </a:r>
            <a:r>
              <a:rPr lang="nb-NO" sz="1200" i="1" kern="1200" dirty="0">
                <a:solidFill>
                  <a:schemeClr val="tx1"/>
                </a:solidFill>
                <a:effectLst/>
                <a:latin typeface="+mn-lt"/>
                <a:ea typeface="+mn-ea"/>
                <a:cs typeface="+mn-cs"/>
              </a:rPr>
              <a:t>kjærlighet</a:t>
            </a:r>
            <a:r>
              <a:rPr lang="nb-NO" sz="1200" kern="1200" dirty="0">
                <a:solidFill>
                  <a:schemeClr val="tx1"/>
                </a:solidFill>
                <a:effectLst/>
                <a:latin typeface="+mn-lt"/>
                <a:ea typeface="+mn-ea"/>
                <a:cs typeface="+mn-cs"/>
              </a:rPr>
              <a:t> og å </a:t>
            </a:r>
            <a:r>
              <a:rPr lang="nb-NO" sz="1200" i="1" kern="1200" dirty="0">
                <a:solidFill>
                  <a:schemeClr val="tx1"/>
                </a:solidFill>
                <a:effectLst/>
                <a:latin typeface="+mn-lt"/>
                <a:ea typeface="+mn-ea"/>
                <a:cs typeface="+mn-cs"/>
              </a:rPr>
              <a:t>elske</a:t>
            </a:r>
            <a:r>
              <a:rPr lang="nb-NO" sz="1200" kern="1200" dirty="0">
                <a:solidFill>
                  <a:schemeClr val="tx1"/>
                </a:solidFill>
                <a:effectLst/>
                <a:latin typeface="+mn-lt"/>
                <a:ea typeface="+mn-ea"/>
                <a:cs typeface="+mn-cs"/>
              </a:rPr>
              <a:t> er i mange sammenhenger blitt delvis ubrukelige ord. I manges ører er «kjærlighet» og «elske» ensbetydende med sex. Et eksempel er uttrykket «å elske med», som har fått betydningen «å ha sex».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418997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pPr marL="0" indent="0" algn="l" eaLnBrk="1" hangingPunct="1">
              <a:buNone/>
            </a:pPr>
            <a:r>
              <a:rPr lang="nb-NO" altLang="nb-NO" sz="1000" b="0" dirty="0">
                <a:solidFill>
                  <a:srgbClr val="C00000"/>
                </a:solidFill>
                <a:latin typeface="Arial" panose="020B0604020202020204" pitchFamily="34" charset="0"/>
                <a:cs typeface="Arial" panose="020B0604020202020204" pitchFamily="34" charset="0"/>
              </a:rPr>
              <a:t>A. </a:t>
            </a:r>
            <a:r>
              <a:rPr lang="nb-NO" altLang="nb-NO" sz="1000" b="0" dirty="0" err="1">
                <a:solidFill>
                  <a:srgbClr val="C00000"/>
                </a:solidFill>
                <a:latin typeface="Arial" panose="020B0604020202020204" pitchFamily="34" charset="0"/>
                <a:cs typeface="Arial" panose="020B0604020202020204" pitchFamily="34" charset="0"/>
              </a:rPr>
              <a:t>Kommentér</a:t>
            </a:r>
            <a:r>
              <a:rPr lang="nb-NO" altLang="nb-NO" sz="1000" b="0" baseline="0" dirty="0">
                <a:solidFill>
                  <a:srgbClr val="C00000"/>
                </a:solidFill>
                <a:latin typeface="Arial" panose="020B0604020202020204" pitchFamily="34" charset="0"/>
                <a:cs typeface="Arial" panose="020B0604020202020204" pitchFamily="34" charset="0"/>
              </a:rPr>
              <a:t>  gjerne kort hvert punkt som en repetisjon av undervisningen. Legg vekt på at disse tre punktene/stikkordene er fundamentale sannheter. Hvis man oppgir en eller flere av disse sannhetene, åpner man en demning, og sterke krefter settes i spill. Man vil bli presset fra skanse til skanse, og få store problemer med å finne troverdige argumenter i møte med nye krav. Dominoeffekten slår inn med full tyngde. </a:t>
            </a:r>
          </a:p>
          <a:p>
            <a:pPr marL="228600" indent="-228600" algn="l" eaLnBrk="1" hangingPunct="1">
              <a:buAutoNum type="arabicPeriod"/>
            </a:pPr>
            <a:endParaRPr lang="nb-NO" altLang="nb-NO" sz="1000" b="0" baseline="0" dirty="0">
              <a:solidFill>
                <a:srgbClr val="C00000"/>
              </a:solidFill>
              <a:latin typeface="Arial" panose="020B0604020202020204" pitchFamily="34" charset="0"/>
              <a:cs typeface="Arial" panose="020B0604020202020204" pitchFamily="34" charset="0"/>
            </a:endParaRPr>
          </a:p>
          <a:p>
            <a:pPr marL="0" indent="0" algn="l" eaLnBrk="1" hangingPunct="1">
              <a:buNone/>
            </a:pPr>
            <a:r>
              <a:rPr lang="nb-NO" altLang="nb-NO" sz="1000" b="0" baseline="0" dirty="0">
                <a:solidFill>
                  <a:srgbClr val="C00000"/>
                </a:solidFill>
                <a:latin typeface="Arial" panose="020B0604020202020204" pitchFamily="34" charset="0"/>
                <a:cs typeface="Arial" panose="020B0604020202020204" pitchFamily="34" charset="0"/>
              </a:rPr>
              <a:t>B. De tre stikkordene på lysbildet er nyttige knagger å henge vår egen refleksjon og overbevisning på, og en god disposisjon for samtaler og innfallsvinkler i kontakt med andre.</a:t>
            </a:r>
          </a:p>
          <a:p>
            <a:pPr algn="l" eaLnBrk="1" hangingPunct="1"/>
            <a:endParaRPr lang="nb-NO" altLang="nb-NO" sz="1000" b="0" baseline="0" dirty="0">
              <a:solidFill>
                <a:srgbClr val="C00000"/>
              </a:solidFill>
              <a:latin typeface="Arial" panose="020B0604020202020204" pitchFamily="34" charset="0"/>
              <a:cs typeface="Arial" panose="020B0604020202020204" pitchFamily="34" charset="0"/>
            </a:endParaRPr>
          </a:p>
          <a:p>
            <a:pPr algn="l" eaLnBrk="1" hangingPunct="1"/>
            <a:r>
              <a:rPr lang="nb-NO" altLang="nb-NO" sz="1000" b="0" baseline="0" dirty="0">
                <a:solidFill>
                  <a:srgbClr val="C00000"/>
                </a:solidFill>
                <a:latin typeface="Arial" panose="020B0604020202020204" pitchFamily="34" charset="0"/>
                <a:cs typeface="Arial" panose="020B0604020202020204" pitchFamily="34" charset="0"/>
              </a:rPr>
              <a:t>C. Gi gjerne deltakerne 3-4 minutter til å snakke sammen om de tre stikkordene i par eller i smågrupper, dersom tiden tillater det.</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11</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nb-NO" b="1" dirty="0"/>
              <a:t>TIPS OG MOMENTER TIL TALEREN</a:t>
            </a:r>
          </a:p>
          <a:p>
            <a:pPr hangingPunct="0"/>
            <a:endParaRPr lang="nb-NO"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De seks punktene på dette lysbildet gir bare noen få innspill. Det er selvsagt mye mer å si om tematikken. Taleren kan selv utfylle med egne tanker og erfaringer, og også hente nyttig stoff i bøker og artikler som finnes under menyen «Litteratur» i hovedmenyen «Nyttige ressurser» på Samlivsbanken.no.</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På nettstedet finnes det litteratur og artikler som gir konkrete råd om hvordan vi kan relatere på en god måte til slektninger og venner, kolleger og naboer som har ulike seksuelle kjønnsuttrykk, kjønnsidentiteter og seksuelle orienteringer.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Bruk også stoffet fra kapittel 1 i Ekteskapserklæringen: «Jesus Kristus er vårt forbilde og vår autoritet» og stoff fra bladet «Homofili og kristen tro» som ligger i PDF-format på www.homofili.com.</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Les teksten høyt og </a:t>
            </a:r>
            <a:r>
              <a:rPr lang="nb-NO" sz="1200" kern="1200" dirty="0" err="1">
                <a:solidFill>
                  <a:schemeClr val="tx1"/>
                </a:solidFill>
                <a:effectLst/>
                <a:latin typeface="+mn-lt"/>
                <a:ea typeface="+mn-ea"/>
                <a:cs typeface="+mn-cs"/>
              </a:rPr>
              <a:t>kommentér</a:t>
            </a:r>
            <a:r>
              <a:rPr lang="nb-NO" sz="1200" kern="1200" dirty="0">
                <a:solidFill>
                  <a:schemeClr val="tx1"/>
                </a:solidFill>
                <a:effectLst/>
                <a:latin typeface="+mn-lt"/>
                <a:ea typeface="+mn-ea"/>
                <a:cs typeface="+mn-cs"/>
              </a:rPr>
              <a:t> kort noen av punktene.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Invitér</a:t>
            </a:r>
            <a:r>
              <a:rPr lang="nb-NO" sz="1200" kern="1200" dirty="0">
                <a:solidFill>
                  <a:schemeClr val="tx1"/>
                </a:solidFill>
                <a:effectLst/>
                <a:latin typeface="+mn-lt"/>
                <a:ea typeface="+mn-ea"/>
                <a:cs typeface="+mn-cs"/>
              </a:rPr>
              <a:t> eventuelt deltakerne til å kommentere innholdet i plenum, eller la dem snakke sammen i smågrupper. Oppfordre dem til også å snakke om andre momenter som kunne ha vært med, og om egne erfaringer – både gode og vanskelige.</a:t>
            </a:r>
            <a:endParaRPr lang="nb-NO" baseline="0"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231617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a:xfrm>
                <a:off x="1023462" y="3372171"/>
                <a:ext cx="8187690" cy="408804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b="1" dirty="0"/>
                  <a:t>TIPS OG MOMENTER TIL TALEREN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sz="10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Her er noen stikkord til motivasjon og bevisstgjøring:</a:t>
                </a:r>
                <a:br>
                  <a:rPr lang="nb-NO" sz="1000"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14:m>
                  <m:oMath xmlns:m="http://schemas.openxmlformats.org/officeDocument/2006/math">
                    <m:r>
                      <a:rPr lang="nb-NO" sz="1000" i="1" dirty="0">
                        <a:latin typeface="Cambria Math"/>
                      </a:rPr>
                      <m:t>■ </m:t>
                    </m:r>
                  </m:oMath>
                </a14:m>
                <a:r>
                  <a:rPr lang="nb-NO" sz="1000" b="1" dirty="0"/>
                  <a:t>Kjærlighet</a:t>
                </a:r>
                <a:r>
                  <a:rPr lang="nb-NO" sz="1000" dirty="0"/>
                  <a:t> til Gud, til hans Ord og til hans skaperordninger, til barn og kommende generasjoner, til våre medmennesker og til samfunnet. Som kristne er vi </a:t>
                </a:r>
                <a:r>
                  <a:rPr lang="nb-NO" sz="1000" dirty="0">
                    <a:latin typeface="Arial" panose="020B0604020202020204" pitchFamily="34" charset="0"/>
                    <a:cs typeface="Arial" panose="020B0604020202020204" pitchFamily="34" charset="0"/>
                  </a:rPr>
                  <a:t>overbevist om at Gud vil alle menneskers beste. Hans vilje er god –</a:t>
                </a:r>
              </a:p>
              <a:p>
                <a:r>
                  <a:rPr lang="nb-NO" sz="1000" dirty="0">
                    <a:latin typeface="Arial" panose="020B0604020202020204" pitchFamily="34" charset="0"/>
                    <a:cs typeface="Arial" panose="020B0604020202020204" pitchFamily="34" charset="0"/>
                  </a:rPr>
                  <a:t>for oss og for alle mennesker! Hans vilje er ikke alltid enkel og populær, men den er alltid til vårt beste. </a:t>
                </a:r>
              </a:p>
              <a:p>
                <a:br>
                  <a:rPr lang="nb-NO" sz="1000" dirty="0">
                    <a:latin typeface="Arial" panose="020B0604020202020204" pitchFamily="34" charset="0"/>
                    <a:cs typeface="Arial" panose="020B0604020202020204" pitchFamily="34" charset="0"/>
                  </a:rPr>
                </a:br>
                <a:r>
                  <a:rPr lang="nb-NO" sz="1000" dirty="0"/>
                  <a:t>Vi ønsker at engasjementet vårt skal være preget av Guds kjærlighet som er utøst i våre hjerter (Rom 5,5) – også i møte med dem som er uenige med oss, og som kanskje lever på tvers av det vi mener er Guds vilje. Målet vårt bør være dette: Å være «tro mot sannheten i kjærlighet» (Ef 4,15),</a:t>
                </a:r>
                <a:r>
                  <a:rPr lang="nb-NO" sz="1000" baseline="0" dirty="0"/>
                  <a:t> og å likne Jesus som var full av «nåde og sannhet» (</a:t>
                </a:r>
                <a:r>
                  <a:rPr lang="nb-NO" sz="1000" baseline="0" dirty="0" err="1"/>
                  <a:t>Joh</a:t>
                </a:r>
                <a:r>
                  <a:rPr lang="nb-NO" sz="1000" baseline="0" dirty="0"/>
                  <a:t> 1,14.17). </a:t>
                </a:r>
              </a:p>
              <a:p>
                <a:endParaRPr lang="nb-NO" sz="1000" baseline="0" dirty="0"/>
              </a:p>
              <a:p>
                <a:r>
                  <a:rPr lang="nb-NO" sz="1000" baseline="0" dirty="0"/>
                  <a:t>Rekkefølgen </a:t>
                </a:r>
                <a:r>
                  <a:rPr lang="nb-NO" sz="1000" baseline="0"/>
                  <a:t>i begrepet «nåde og sannhet» </a:t>
                </a:r>
                <a:r>
                  <a:rPr lang="nb-NO" sz="1000" baseline="0" dirty="0"/>
                  <a:t>kan ha betydning. Mange synes dessuten det kan være et godt prinsipp at jo nærere relasjonen er, desto mer nåde og imøtekommenhet bør vi vise overfor dem som lever annerledes enn det vi mener er rett. Det trenger ikke å skje på bekostning av sannheten, men i bevisstheten om at vi ønsker å bevare en så god relasjon som mulig og at vi trolig har et helt liv foran oss for å kommunisere sannheten i det vi er forpliktet på.</a:t>
                </a:r>
                <a:br>
                  <a:rPr lang="nb-NO" sz="1000" dirty="0"/>
                </a:br>
                <a:br>
                  <a:rPr lang="nb-NO" sz="1000" dirty="0"/>
                </a:br>
                <a14:m>
                  <m:oMath xmlns:m="http://schemas.openxmlformats.org/officeDocument/2006/math">
                    <m:r>
                      <a:rPr lang="nb-NO" sz="1000" i="1" dirty="0">
                        <a:latin typeface="Cambria Math"/>
                      </a:rPr>
                      <m:t>■</m:t>
                    </m:r>
                  </m:oMath>
                </a14:m>
                <a:r>
                  <a:rPr lang="nb-NO" sz="1000" dirty="0"/>
                  <a:t> </a:t>
                </a:r>
                <a:r>
                  <a:rPr lang="nb-NO" sz="1000" b="1" dirty="0"/>
                  <a:t>Kallet</a:t>
                </a:r>
                <a:r>
                  <a:rPr lang="nb-NO" sz="1000" dirty="0"/>
                  <a:t> fra Herren er å stole på, vitne om, forsvare og leve ut hans gode vilje. «Følg meg!» sier Jesus. Det gjelder på alle områder av livet. Vi kan ikke være tause i møte med </a:t>
                </a:r>
                <a:r>
                  <a:rPr lang="nb-NO" sz="1000" dirty="0" err="1"/>
                  <a:t>ubibelske</a:t>
                </a:r>
                <a:r>
                  <a:rPr lang="nb-NO" sz="1000" dirty="0"/>
                  <a:t> ideologier</a:t>
                </a:r>
                <a:r>
                  <a:rPr lang="nb-NO" sz="1000" baseline="0" dirty="0"/>
                  <a:t> og trender, men må øve oss på å vitne om vår overbevisning på en varm, vennlig og respektfull måte.</a:t>
                </a:r>
                <a:br>
                  <a:rPr lang="nb-NO" sz="1000" dirty="0"/>
                </a:br>
                <a:br>
                  <a:rPr lang="nb-NO" sz="1000" dirty="0"/>
                </a:br>
                <a14:m>
                  <m:oMath xmlns:m="http://schemas.openxmlformats.org/officeDocument/2006/math">
                    <m:r>
                      <a:rPr lang="nb-NO" sz="1000" i="1" dirty="0">
                        <a:latin typeface="Cambria Math"/>
                      </a:rPr>
                      <m:t>■</m:t>
                    </m:r>
                  </m:oMath>
                </a14:m>
                <a:r>
                  <a:rPr lang="nb-NO" sz="1000" dirty="0"/>
                  <a:t> </a:t>
                </a:r>
                <a:r>
                  <a:rPr lang="nb-NO" sz="1000" b="1" dirty="0"/>
                  <a:t>Konsekvensene.</a:t>
                </a:r>
                <a:r>
                  <a:rPr lang="nb-NO" sz="1000" dirty="0"/>
                  <a:t> Vi innser at de negative ringvirkningene av å oppløse Guds bud og skaperordninger vil bli omfattende på mange plan i samfunnet. Det handler om mye mer enn å vise nestekjærlighet overfor enkeltpersoner – noe vi absolutt</a:t>
                </a:r>
                <a:r>
                  <a:rPr lang="nb-NO" sz="1000" baseline="0" dirty="0"/>
                  <a:t> må bestrebe oss på</a:t>
                </a:r>
                <a:r>
                  <a:rPr lang="nb-NO" sz="1000" dirty="0"/>
                  <a:t>. Men saken handler</a:t>
                </a:r>
                <a:r>
                  <a:rPr lang="nb-NO" sz="1000" baseline="0" dirty="0"/>
                  <a:t> også om dype sannheter angående barn, familie og seksualitet, og som står under alvorlig press. På ulike arenaer ønsker vi å </a:t>
                </a:r>
                <a:r>
                  <a:rPr lang="nb-NO" sz="1000" dirty="0"/>
                  <a:t>avsløre den utbredte overfladiskheten og bagatelliseringen.</a:t>
                </a:r>
              </a:p>
              <a:p>
                <a:pPr defTabSz="950770">
                  <a:defRPr/>
                </a:pPr>
                <a:br>
                  <a:rPr lang="nb-NO" sz="1000" i="1" dirty="0">
                    <a:latin typeface="Cambria Math"/>
                  </a:rPr>
                </a:br>
                <a14:m>
                  <m:oMath xmlns:m="http://schemas.openxmlformats.org/officeDocument/2006/math">
                    <m:r>
                      <a:rPr lang="nb-NO" sz="1000" i="1" dirty="0">
                        <a:latin typeface="Cambria Math"/>
                      </a:rPr>
                      <m:t>■</m:t>
                    </m:r>
                  </m:oMath>
                </a14:m>
                <a:r>
                  <a:rPr lang="nb-NO" sz="1000" dirty="0">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Kunnskap </a:t>
                </a:r>
                <a:r>
                  <a:rPr lang="nb-NO" sz="1000" dirty="0">
                    <a:latin typeface="Arial" panose="020B0604020202020204" pitchFamily="34" charset="0"/>
                    <a:cs typeface="Arial" panose="020B0604020202020204" pitchFamily="34" charset="0"/>
                  </a:rPr>
                  <a:t>gjør oss trygge på vår overbevisning og det vi tror på. Kunnskap gir oss frimodighet når vi forklarer og forsvarer vår overbevisning. Kunnskap er avgjørende for å kunne avsløre uholdbar retorikk og skjult manipulering, halvsannheter og hersketeknikker.</a:t>
                </a:r>
                <a:br>
                  <a:rPr lang="nb-NO" sz="10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14:m>
                  <m:oMath xmlns:m="http://schemas.openxmlformats.org/officeDocument/2006/math">
                    <m:r>
                      <a:rPr lang="nb-NO" sz="1000" i="1" dirty="0">
                        <a:latin typeface="Cambria Math"/>
                      </a:rPr>
                      <m:t>■</m:t>
                    </m:r>
                  </m:oMath>
                </a14:m>
                <a:r>
                  <a:rPr lang="nb-NO" sz="1000" dirty="0">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Kampen.</a:t>
                </a:r>
                <a:r>
                  <a:rPr lang="nb-NO" sz="1000" dirty="0">
                    <a:latin typeface="Arial" panose="020B0604020202020204" pitchFamily="34" charset="0"/>
                    <a:cs typeface="Arial" panose="020B0604020202020204" pitchFamily="34" charset="0"/>
                  </a:rPr>
                  <a:t> Vi tar på alvor at samlivsdebatten i kirke og samfunn er åndskamp på høyeste nivå, der Guds gode vilje blir angrepet og forvrengt. For kristne dreier det seg først og fremst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0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14:m>
                  <m:oMath xmlns:m="http://schemas.openxmlformats.org/officeDocument/2006/math">
                    <m:r>
                      <a:rPr lang="nb-NO" sz="1000" i="1" dirty="0">
                        <a:latin typeface="Cambria Math"/>
                      </a:rPr>
                      <m:t>■</m:t>
                    </m:r>
                  </m:oMath>
                </a14:m>
                <a:r>
                  <a:rPr lang="nb-NO" sz="1000" dirty="0">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Kraften.</a:t>
                </a:r>
                <a:r>
                  <a:rPr lang="nb-NO" sz="1000" dirty="0">
                    <a:latin typeface="Arial" panose="020B0604020202020204" pitchFamily="34" charset="0"/>
                    <a:cs typeface="Arial" panose="020B0604020202020204" pitchFamily="34" charset="0"/>
                  </a:rPr>
                  <a:t> Vi regner med Guds kraft når vi går på hans ord og løfte, og når vi eventuelt må betale en pris fordi vi er forpliktet på hans ord. Vi vet også at vi trenger hverandre – både i støtte og i forbønn. «Kraft» = «</a:t>
                </a:r>
                <a:r>
                  <a:rPr lang="nb-NO" sz="1000" dirty="0" err="1">
                    <a:latin typeface="Arial" panose="020B0604020202020204" pitchFamily="34" charset="0"/>
                    <a:cs typeface="Arial" panose="020B0604020202020204" pitchFamily="34" charset="0"/>
                  </a:rPr>
                  <a:t>dynamis</a:t>
                </a:r>
                <a:r>
                  <a:rPr lang="nb-NO" sz="1000" dirty="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000" dirty="0" err="1">
                    <a:latin typeface="Arial" panose="020B0604020202020204" pitchFamily="34" charset="0"/>
                    <a:cs typeface="Arial" panose="020B0604020202020204" pitchFamily="34" charset="0"/>
                  </a:rPr>
                  <a:t>Jfr</a:t>
                </a:r>
                <a:r>
                  <a:rPr lang="nb-NO" sz="1000" dirty="0">
                    <a:latin typeface="Arial" panose="020B0604020202020204" pitchFamily="34" charset="0"/>
                    <a:cs typeface="Arial" panose="020B0604020202020204" pitchFamily="34" charset="0"/>
                  </a:rPr>
                  <a:t> </a:t>
                </a:r>
                <a:r>
                  <a:rPr lang="nb-NO" sz="1000" dirty="0" err="1">
                    <a:latin typeface="Arial" panose="020B0604020202020204" pitchFamily="34" charset="0"/>
                    <a:cs typeface="Arial" panose="020B0604020202020204" pitchFamily="34" charset="0"/>
                  </a:rPr>
                  <a:t>Apgj</a:t>
                </a:r>
                <a:r>
                  <a:rPr lang="nb-NO" sz="1000" dirty="0">
                    <a:latin typeface="Arial" panose="020B0604020202020204" pitchFamily="34" charset="0"/>
                    <a:cs typeface="Arial" panose="020B0604020202020204" pitchFamily="34" charset="0"/>
                  </a:rPr>
                  <a:t> 1,8) </a:t>
                </a:r>
                <a:endParaRPr lang="nb-NO" dirty="0"/>
              </a:p>
            </p:txBody>
          </p:sp>
        </mc:Choice>
        <mc:Fallback xmlns="">
          <p:sp>
            <p:nvSpPr>
              <p:cNvPr id="3" name="Plassholder for notater 2"/>
              <p:cNvSpPr>
                <a:spLocks noGrp="1"/>
              </p:cNvSpPr>
              <p:nvPr>
                <p:ph type="body" idx="1"/>
              </p:nvPr>
            </p:nvSpPr>
            <p:spPr>
              <a:xfrm>
                <a:off x="987267" y="3228897"/>
                <a:ext cx="7898130" cy="3914356"/>
              </a:xfrm>
            </p:spPr>
            <p:txBody>
              <a:bodyPr/>
              <a:lstStyle/>
              <a:p>
                <a:r>
                  <a:rPr lang="nb-NO" sz="1000" dirty="0" smtClean="0">
                    <a:latin typeface="Arial" panose="020B0604020202020204" pitchFamily="34" charset="0"/>
                    <a:cs typeface="Arial" panose="020B0604020202020204" pitchFamily="34" charset="0"/>
                  </a:rPr>
                  <a:t>Spørsmålene </a:t>
                </a:r>
                <a:r>
                  <a:rPr lang="nb-NO" sz="1000" dirty="0">
                    <a:latin typeface="Arial" panose="020B0604020202020204" pitchFamily="34" charset="0"/>
                    <a:cs typeface="Arial" panose="020B0604020202020204" pitchFamily="34" charset="0"/>
                  </a:rPr>
                  <a:t>om kjønn og seksualitet, ekteskap og familie, foreldreskap og barn angår oss alle –  inkludert våre egne barn og barnebarn. </a:t>
                </a:r>
                <a:r>
                  <a:rPr lang="nb-NO" sz="1000" dirty="0" smtClean="0">
                    <a:latin typeface="Arial" panose="020B0604020202020204" pitchFamily="34" charset="0"/>
                    <a:cs typeface="Arial" panose="020B0604020202020204" pitchFamily="34" charset="0"/>
                  </a:rPr>
                  <a:t>Det er umulig å være nøytral. På stadig nye arenaer vil vi bli utfordret til å si hva vi mener, og begrunne hvorfor vi gjør det. </a:t>
                </a:r>
                <a:br>
                  <a:rPr lang="nb-NO" sz="1000" dirty="0" smtClean="0">
                    <a:latin typeface="Arial" panose="020B0604020202020204" pitchFamily="34" charset="0"/>
                    <a:cs typeface="Arial" panose="020B0604020202020204" pitchFamily="34" charset="0"/>
                  </a:rPr>
                </a:br>
                <a:r>
                  <a:rPr lang="nb-NO" sz="1000" dirty="0" smtClean="0">
                    <a:latin typeface="Arial" panose="020B0604020202020204" pitchFamily="34" charset="0"/>
                    <a:cs typeface="Arial" panose="020B0604020202020204" pitchFamily="34" charset="0"/>
                  </a:rPr>
                  <a:t/>
                </a:r>
                <a:br>
                  <a:rPr lang="nb-NO" sz="1000" dirty="0" smtClean="0">
                    <a:latin typeface="Arial" panose="020B0604020202020204" pitchFamily="34" charset="0"/>
                    <a:cs typeface="Arial" panose="020B0604020202020204" pitchFamily="34" charset="0"/>
                  </a:rPr>
                </a:br>
                <a:r>
                  <a:rPr lang="nb-NO" sz="1000" dirty="0" smtClean="0">
                    <a:latin typeface="Arial" panose="020B0604020202020204" pitchFamily="34" charset="0"/>
                    <a:cs typeface="Arial" panose="020B0604020202020204" pitchFamily="34" charset="0"/>
                  </a:rPr>
                  <a:t>Her er noen stikkord til motivasjon og bevisstgjøring:</a:t>
                </a:r>
                <a:br>
                  <a:rPr lang="nb-NO" sz="1000" dirty="0" smtClean="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sz="1000" i="0" dirty="0">
                    <a:latin typeface="Cambria Math"/>
                  </a:rPr>
                  <a:t>■ </a:t>
                </a:r>
                <a:r>
                  <a:rPr lang="nb-NO" sz="1000" b="1" kern="1200" dirty="0" smtClean="0">
                    <a:solidFill>
                      <a:schemeClr val="tx1"/>
                    </a:solidFill>
                    <a:latin typeface="+mn-lt"/>
                    <a:ea typeface="+mn-ea"/>
                    <a:cs typeface="+mn-cs"/>
                  </a:rPr>
                  <a:t>Kjærlighet</a:t>
                </a:r>
                <a:r>
                  <a:rPr lang="nb-NO" sz="1000" kern="1200" dirty="0" smtClean="0">
                    <a:solidFill>
                      <a:schemeClr val="tx1"/>
                    </a:solidFill>
                    <a:latin typeface="+mn-lt"/>
                    <a:ea typeface="+mn-ea"/>
                    <a:cs typeface="+mn-cs"/>
                  </a:rPr>
                  <a:t> til </a:t>
                </a:r>
                <a:r>
                  <a:rPr lang="nb-NO" sz="1000" kern="1200" dirty="0">
                    <a:solidFill>
                      <a:schemeClr val="tx1"/>
                    </a:solidFill>
                    <a:latin typeface="+mn-lt"/>
                    <a:ea typeface="+mn-ea"/>
                    <a:cs typeface="+mn-cs"/>
                  </a:rPr>
                  <a:t>Gud, </a:t>
                </a:r>
                <a:r>
                  <a:rPr lang="nb-NO" sz="1000" kern="1200" dirty="0" smtClean="0">
                    <a:solidFill>
                      <a:schemeClr val="tx1"/>
                    </a:solidFill>
                    <a:latin typeface="+mn-lt"/>
                    <a:ea typeface="+mn-ea"/>
                    <a:cs typeface="+mn-cs"/>
                  </a:rPr>
                  <a:t>til hans </a:t>
                </a:r>
                <a:r>
                  <a:rPr lang="nb-NO" sz="1000" kern="1200" dirty="0" smtClean="0">
                    <a:solidFill>
                      <a:schemeClr val="tx1"/>
                    </a:solidFill>
                    <a:latin typeface="+mn-lt"/>
                    <a:ea typeface="+mn-ea"/>
                    <a:cs typeface="+mn-cs"/>
                  </a:rPr>
                  <a:t>Ord</a:t>
                </a:r>
                <a:r>
                  <a:rPr lang="nb-NO" sz="1000" kern="1200" dirty="0">
                    <a:solidFill>
                      <a:schemeClr val="tx1"/>
                    </a:solidFill>
                    <a:latin typeface="+mn-lt"/>
                    <a:ea typeface="+mn-ea"/>
                    <a:cs typeface="+mn-cs"/>
                  </a:rPr>
                  <a:t> </a:t>
                </a:r>
                <a:r>
                  <a:rPr lang="nb-NO" sz="1000" kern="1200" dirty="0" smtClean="0">
                    <a:solidFill>
                      <a:schemeClr val="tx1"/>
                    </a:solidFill>
                    <a:latin typeface="+mn-lt"/>
                    <a:ea typeface="+mn-ea"/>
                    <a:cs typeface="+mn-cs"/>
                  </a:rPr>
                  <a:t>og </a:t>
                </a:r>
                <a:r>
                  <a:rPr lang="nb-NO" sz="1000" kern="1200" dirty="0" smtClean="0">
                    <a:solidFill>
                      <a:schemeClr val="tx1"/>
                    </a:solidFill>
                    <a:latin typeface="+mn-lt"/>
                    <a:ea typeface="+mn-ea"/>
                    <a:cs typeface="+mn-cs"/>
                  </a:rPr>
                  <a:t>til hans </a:t>
                </a:r>
                <a:r>
                  <a:rPr lang="nb-NO" sz="1000" kern="1200" dirty="0">
                    <a:solidFill>
                      <a:schemeClr val="tx1"/>
                    </a:solidFill>
                    <a:latin typeface="+mn-lt"/>
                    <a:ea typeface="+mn-ea"/>
                    <a:cs typeface="+mn-cs"/>
                  </a:rPr>
                  <a:t>skaperordninger, til </a:t>
                </a:r>
                <a:r>
                  <a:rPr lang="nb-NO" sz="1000" kern="1200" dirty="0" smtClean="0">
                    <a:solidFill>
                      <a:schemeClr val="tx1"/>
                    </a:solidFill>
                    <a:latin typeface="+mn-lt"/>
                    <a:ea typeface="+mn-ea"/>
                    <a:cs typeface="+mn-cs"/>
                  </a:rPr>
                  <a:t>barn og kommende generasjoner, </a:t>
                </a:r>
                <a:r>
                  <a:rPr lang="nb-NO" sz="1000" kern="1200" dirty="0">
                    <a:solidFill>
                      <a:schemeClr val="tx1"/>
                    </a:solidFill>
                    <a:latin typeface="+mn-lt"/>
                    <a:ea typeface="+mn-ea"/>
                    <a:cs typeface="+mn-cs"/>
                  </a:rPr>
                  <a:t>til våre </a:t>
                </a:r>
                <a:r>
                  <a:rPr lang="nb-NO" sz="1000" kern="1200" dirty="0" smtClean="0">
                    <a:solidFill>
                      <a:schemeClr val="tx1"/>
                    </a:solidFill>
                    <a:latin typeface="+mn-lt"/>
                    <a:ea typeface="+mn-ea"/>
                    <a:cs typeface="+mn-cs"/>
                  </a:rPr>
                  <a:t>medmennesker</a:t>
                </a:r>
                <a:r>
                  <a:rPr lang="nb-NO" sz="1000" kern="1200" dirty="0">
                    <a:solidFill>
                      <a:schemeClr val="tx1"/>
                    </a:solidFill>
                    <a:latin typeface="+mn-lt"/>
                    <a:ea typeface="+mn-ea"/>
                    <a:cs typeface="+mn-cs"/>
                  </a:rPr>
                  <a:t> </a:t>
                </a:r>
                <a:r>
                  <a:rPr lang="nb-NO" sz="1000" kern="1200" dirty="0" smtClean="0">
                    <a:solidFill>
                      <a:schemeClr val="tx1"/>
                    </a:solidFill>
                    <a:latin typeface="+mn-lt"/>
                    <a:ea typeface="+mn-ea"/>
                    <a:cs typeface="+mn-cs"/>
                  </a:rPr>
                  <a:t>og </a:t>
                </a:r>
                <a:r>
                  <a:rPr lang="nb-NO" sz="1000" kern="1200" dirty="0">
                    <a:solidFill>
                      <a:schemeClr val="tx1"/>
                    </a:solidFill>
                    <a:latin typeface="+mn-lt"/>
                    <a:ea typeface="+mn-ea"/>
                    <a:cs typeface="+mn-cs"/>
                  </a:rPr>
                  <a:t>til </a:t>
                </a:r>
                <a:r>
                  <a:rPr lang="nb-NO" sz="1000" kern="1200" dirty="0" smtClean="0">
                    <a:solidFill>
                      <a:schemeClr val="tx1"/>
                    </a:solidFill>
                    <a:latin typeface="+mn-lt"/>
                    <a:ea typeface="+mn-ea"/>
                    <a:cs typeface="+mn-cs"/>
                  </a:rPr>
                  <a:t>samfunnet. Som kristne er vi </a:t>
                </a:r>
                <a:r>
                  <a:rPr lang="nb-NO" sz="1000" dirty="0" smtClean="0">
                    <a:latin typeface="Arial" panose="020B0604020202020204" pitchFamily="34" charset="0"/>
                    <a:cs typeface="Arial" panose="020B0604020202020204" pitchFamily="34" charset="0"/>
                  </a:rPr>
                  <a:t>overbevist </a:t>
                </a:r>
                <a:r>
                  <a:rPr lang="nb-NO" sz="1000" dirty="0">
                    <a:latin typeface="Arial" panose="020B0604020202020204" pitchFamily="34" charset="0"/>
                    <a:cs typeface="Arial" panose="020B0604020202020204" pitchFamily="34" charset="0"/>
                  </a:rPr>
                  <a:t>om at Gud vil alle menneskers beste</a:t>
                </a:r>
                <a:r>
                  <a:rPr lang="nb-NO" sz="1000" dirty="0" smtClean="0">
                    <a:latin typeface="Arial" panose="020B0604020202020204" pitchFamily="34" charset="0"/>
                    <a:cs typeface="Arial" panose="020B0604020202020204" pitchFamily="34" charset="0"/>
                  </a:rPr>
                  <a:t>. </a:t>
                </a:r>
                <a:r>
                  <a:rPr lang="nb-NO" sz="1000" dirty="0" smtClean="0">
                    <a:latin typeface="Arial" panose="020B0604020202020204" pitchFamily="34" charset="0"/>
                    <a:cs typeface="Arial" panose="020B0604020202020204" pitchFamily="34" charset="0"/>
                  </a:rPr>
                  <a:t>Hans vilje er</a:t>
                </a:r>
                <a:r>
                  <a:rPr lang="nb-NO" sz="1000" baseline="0" dirty="0" smtClean="0">
                    <a:latin typeface="Arial" panose="020B0604020202020204" pitchFamily="34" charset="0"/>
                    <a:cs typeface="Arial" panose="020B0604020202020204" pitchFamily="34" charset="0"/>
                  </a:rPr>
                  <a:t> god -- for oss og for alle mennesker! </a:t>
                </a:r>
                <a:r>
                  <a:rPr lang="nb-NO" sz="1000" kern="1200" dirty="0" smtClean="0">
                    <a:solidFill>
                      <a:schemeClr val="tx1"/>
                    </a:solidFill>
                    <a:latin typeface="+mn-lt"/>
                    <a:ea typeface="+mn-ea"/>
                    <a:cs typeface="+mn-cs"/>
                  </a:rPr>
                  <a:t>Vi </a:t>
                </a:r>
                <a:r>
                  <a:rPr lang="nb-NO" sz="1000" kern="1200" dirty="0">
                    <a:solidFill>
                      <a:schemeClr val="tx1"/>
                    </a:solidFill>
                    <a:latin typeface="+mn-lt"/>
                    <a:ea typeface="+mn-ea"/>
                    <a:cs typeface="+mn-cs"/>
                  </a:rPr>
                  <a:t>ønsker at </a:t>
                </a:r>
                <a:r>
                  <a:rPr lang="nb-NO" sz="1000" kern="1200" dirty="0" smtClean="0">
                    <a:solidFill>
                      <a:schemeClr val="tx1"/>
                    </a:solidFill>
                    <a:latin typeface="+mn-lt"/>
                    <a:ea typeface="+mn-ea"/>
                    <a:cs typeface="+mn-cs"/>
                  </a:rPr>
                  <a:t>engasjementet </a:t>
                </a:r>
                <a:r>
                  <a:rPr lang="nb-NO" sz="1000" kern="1200" dirty="0">
                    <a:solidFill>
                      <a:schemeClr val="tx1"/>
                    </a:solidFill>
                    <a:latin typeface="+mn-lt"/>
                    <a:ea typeface="+mn-ea"/>
                    <a:cs typeface="+mn-cs"/>
                  </a:rPr>
                  <a:t>vårt skal være preget av Guds kjærlighet som er utøst i våre hjerter </a:t>
                </a:r>
                <a:r>
                  <a:rPr lang="nb-NO" sz="1000" kern="1200" dirty="0" smtClean="0">
                    <a:solidFill>
                      <a:schemeClr val="tx1"/>
                    </a:solidFill>
                    <a:latin typeface="+mn-lt"/>
                    <a:ea typeface="+mn-ea"/>
                    <a:cs typeface="+mn-cs"/>
                  </a:rPr>
                  <a:t>(Rom 5,5) – også i </a:t>
                </a:r>
                <a:r>
                  <a:rPr lang="nb-NO" sz="1000" kern="1200" dirty="0">
                    <a:solidFill>
                      <a:schemeClr val="tx1"/>
                    </a:solidFill>
                    <a:latin typeface="+mn-lt"/>
                    <a:ea typeface="+mn-ea"/>
                    <a:cs typeface="+mn-cs"/>
                  </a:rPr>
                  <a:t>møte med </a:t>
                </a:r>
                <a:r>
                  <a:rPr lang="nb-NO" sz="1000" kern="1200" dirty="0" smtClean="0">
                    <a:solidFill>
                      <a:schemeClr val="tx1"/>
                    </a:solidFill>
                    <a:latin typeface="+mn-lt"/>
                    <a:ea typeface="+mn-ea"/>
                    <a:cs typeface="+mn-cs"/>
                  </a:rPr>
                  <a:t>dem som </a:t>
                </a:r>
                <a:r>
                  <a:rPr lang="nb-NO" sz="1000" kern="1200" dirty="0">
                    <a:solidFill>
                      <a:schemeClr val="tx1"/>
                    </a:solidFill>
                    <a:latin typeface="+mn-lt"/>
                    <a:ea typeface="+mn-ea"/>
                    <a:cs typeface="+mn-cs"/>
                  </a:rPr>
                  <a:t>er uenige med </a:t>
                </a:r>
                <a:r>
                  <a:rPr lang="nb-NO" sz="1000" kern="1200" dirty="0" smtClean="0">
                    <a:solidFill>
                      <a:schemeClr val="tx1"/>
                    </a:solidFill>
                    <a:latin typeface="+mn-lt"/>
                    <a:ea typeface="+mn-ea"/>
                    <a:cs typeface="+mn-cs"/>
                  </a:rPr>
                  <a:t>oss,</a:t>
                </a:r>
                <a:r>
                  <a:rPr lang="nb-NO" sz="1000" kern="1200" baseline="0" dirty="0" smtClean="0">
                    <a:solidFill>
                      <a:schemeClr val="tx1"/>
                    </a:solidFill>
                    <a:latin typeface="+mn-lt"/>
                    <a:ea typeface="+mn-ea"/>
                    <a:cs typeface="+mn-cs"/>
                  </a:rPr>
                  <a:t> og som kanskje lever på tvers av det vi mener er Guds vilje. Målet vårt: Å være «tro mot sannheten i kjærlighet» (Ef 4,15).</a:t>
                </a:r>
                <a:r>
                  <a:rPr lang="nb-NO" sz="1000" kern="1200" dirty="0">
                    <a:solidFill>
                      <a:schemeClr val="tx1"/>
                    </a:solidFill>
                    <a:latin typeface="+mn-lt"/>
                    <a:ea typeface="+mn-ea"/>
                    <a:cs typeface="+mn-cs"/>
                  </a:rPr>
                  <a:t/>
                </a:r>
                <a:br>
                  <a:rPr lang="nb-NO" sz="1000" kern="1200" dirty="0">
                    <a:solidFill>
                      <a:schemeClr val="tx1"/>
                    </a:solidFill>
                    <a:latin typeface="+mn-lt"/>
                    <a:ea typeface="+mn-ea"/>
                    <a:cs typeface="+mn-cs"/>
                  </a:rPr>
                </a:br>
                <a:r>
                  <a:rPr lang="nb-NO" sz="1000" i="0" dirty="0">
                    <a:latin typeface="Cambria Math"/>
                  </a:rPr>
                  <a:t>■</a:t>
                </a:r>
                <a:r>
                  <a:rPr lang="nb-NO" sz="1000" dirty="0"/>
                  <a:t> </a:t>
                </a:r>
                <a:r>
                  <a:rPr lang="nb-NO" sz="1000" b="1" kern="1200" dirty="0" smtClean="0">
                    <a:solidFill>
                      <a:schemeClr val="tx1"/>
                    </a:solidFill>
                    <a:latin typeface="+mn-lt"/>
                    <a:ea typeface="+mn-ea"/>
                    <a:cs typeface="+mn-cs"/>
                  </a:rPr>
                  <a:t>Kallet</a:t>
                </a:r>
                <a:r>
                  <a:rPr lang="nb-NO" sz="1000" kern="1200" dirty="0" smtClean="0">
                    <a:solidFill>
                      <a:schemeClr val="tx1"/>
                    </a:solidFill>
                    <a:latin typeface="+mn-lt"/>
                    <a:ea typeface="+mn-ea"/>
                    <a:cs typeface="+mn-cs"/>
                  </a:rPr>
                  <a:t> fra </a:t>
                </a:r>
                <a:r>
                  <a:rPr lang="nb-NO" sz="1000" kern="1200" dirty="0">
                    <a:solidFill>
                      <a:schemeClr val="tx1"/>
                    </a:solidFill>
                    <a:latin typeface="+mn-lt"/>
                    <a:ea typeface="+mn-ea"/>
                    <a:cs typeface="+mn-cs"/>
                  </a:rPr>
                  <a:t>Herren til å </a:t>
                </a:r>
                <a:r>
                  <a:rPr lang="nb-NO" sz="1000" kern="1200" dirty="0" smtClean="0">
                    <a:solidFill>
                      <a:schemeClr val="tx1"/>
                    </a:solidFill>
                    <a:latin typeface="+mn-lt"/>
                    <a:ea typeface="+mn-ea"/>
                    <a:cs typeface="+mn-cs"/>
                  </a:rPr>
                  <a:t>stole på,</a:t>
                </a:r>
                <a:r>
                  <a:rPr lang="nb-NO" sz="1000" kern="1200" baseline="0" dirty="0" smtClean="0">
                    <a:solidFill>
                      <a:schemeClr val="tx1"/>
                    </a:solidFill>
                    <a:latin typeface="+mn-lt"/>
                    <a:ea typeface="+mn-ea"/>
                    <a:cs typeface="+mn-cs"/>
                  </a:rPr>
                  <a:t> </a:t>
                </a:r>
                <a:r>
                  <a:rPr lang="nb-NO" sz="1000" kern="1200" dirty="0" smtClean="0">
                    <a:solidFill>
                      <a:schemeClr val="tx1"/>
                    </a:solidFill>
                    <a:latin typeface="+mn-lt"/>
                    <a:ea typeface="+mn-ea"/>
                    <a:cs typeface="+mn-cs"/>
                  </a:rPr>
                  <a:t>vitne </a:t>
                </a:r>
                <a:r>
                  <a:rPr lang="nb-NO" sz="1000" kern="1200" dirty="0" smtClean="0">
                    <a:solidFill>
                      <a:schemeClr val="tx1"/>
                    </a:solidFill>
                    <a:latin typeface="+mn-lt"/>
                    <a:ea typeface="+mn-ea"/>
                    <a:cs typeface="+mn-cs"/>
                  </a:rPr>
                  <a:t>om, forsvare </a:t>
                </a:r>
                <a:r>
                  <a:rPr lang="nb-NO" sz="1000" kern="1200" dirty="0">
                    <a:solidFill>
                      <a:schemeClr val="tx1"/>
                    </a:solidFill>
                    <a:latin typeface="+mn-lt"/>
                    <a:ea typeface="+mn-ea"/>
                    <a:cs typeface="+mn-cs"/>
                  </a:rPr>
                  <a:t>og leve ut hans </a:t>
                </a:r>
                <a:r>
                  <a:rPr lang="nb-NO" sz="1000" kern="1200" dirty="0" smtClean="0">
                    <a:solidFill>
                      <a:schemeClr val="tx1"/>
                    </a:solidFill>
                    <a:latin typeface="+mn-lt"/>
                    <a:ea typeface="+mn-ea"/>
                    <a:cs typeface="+mn-cs"/>
                  </a:rPr>
                  <a:t>gode vilje. «Følg meg!» sier Jesus. Det gjelder på alle områder av livet.</a:t>
                </a:r>
                <a:r>
                  <a:rPr lang="nb-NO" sz="1000" kern="1200" dirty="0">
                    <a:solidFill>
                      <a:schemeClr val="tx1"/>
                    </a:solidFill>
                    <a:latin typeface="+mn-lt"/>
                    <a:ea typeface="+mn-ea"/>
                    <a:cs typeface="+mn-cs"/>
                  </a:rPr>
                  <a:t/>
                </a:r>
                <a:br>
                  <a:rPr lang="nb-NO" sz="1000" kern="1200" dirty="0">
                    <a:solidFill>
                      <a:schemeClr val="tx1"/>
                    </a:solidFill>
                    <a:latin typeface="+mn-lt"/>
                    <a:ea typeface="+mn-ea"/>
                    <a:cs typeface="+mn-cs"/>
                  </a:rPr>
                </a:br>
                <a:r>
                  <a:rPr lang="nb-NO" sz="1000" i="0" dirty="0">
                    <a:latin typeface="Cambria Math"/>
                  </a:rPr>
                  <a:t>■</a:t>
                </a:r>
                <a:r>
                  <a:rPr lang="nb-NO" sz="1000" dirty="0"/>
                  <a:t> </a:t>
                </a:r>
                <a:r>
                  <a:rPr lang="nb-NO" sz="1000" b="1" kern="1200" dirty="0" smtClean="0">
                    <a:solidFill>
                      <a:schemeClr val="tx1"/>
                    </a:solidFill>
                    <a:latin typeface="+mn-lt"/>
                    <a:ea typeface="+mn-ea"/>
                    <a:cs typeface="+mn-cs"/>
                  </a:rPr>
                  <a:t>Konsekvensene.</a:t>
                </a:r>
                <a:r>
                  <a:rPr lang="nb-NO" sz="1000" kern="1200" dirty="0" smtClean="0">
                    <a:solidFill>
                      <a:schemeClr val="tx1"/>
                    </a:solidFill>
                    <a:latin typeface="+mn-lt"/>
                    <a:ea typeface="+mn-ea"/>
                    <a:cs typeface="+mn-cs"/>
                  </a:rPr>
                  <a:t> Vi innser at de negative ringvirkningene av å oppløse Guds bud og skaperordninger vil bli omfattende på mange plan i samfunnet. Vi avviser overfladiskhet og bagatellisering</a:t>
                </a:r>
                <a:r>
                  <a:rPr lang="nb-NO" sz="10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i="0" dirty="0" smtClean="0">
                    <a:latin typeface="Cambria Math"/>
                  </a:rPr>
                  <a:t>■</a:t>
                </a:r>
                <a:r>
                  <a:rPr lang="nb-NO" sz="1000" dirty="0">
                    <a:latin typeface="Arial" panose="020B0604020202020204" pitchFamily="34" charset="0"/>
                    <a:cs typeface="Arial" panose="020B0604020202020204" pitchFamily="34" charset="0"/>
                  </a:rPr>
                  <a:t> </a:t>
                </a:r>
                <a:r>
                  <a:rPr lang="nb-NO" sz="1000" b="1" dirty="0">
                    <a:latin typeface="Arial" panose="020B0604020202020204" pitchFamily="34" charset="0"/>
                    <a:cs typeface="Arial" panose="020B0604020202020204" pitchFamily="34" charset="0"/>
                  </a:rPr>
                  <a:t>Kunnskap </a:t>
                </a:r>
                <a:r>
                  <a:rPr lang="nb-NO" sz="1000" dirty="0">
                    <a:latin typeface="Arial" panose="020B0604020202020204" pitchFamily="34" charset="0"/>
                    <a:cs typeface="Arial" panose="020B0604020202020204" pitchFamily="34" charset="0"/>
                  </a:rPr>
                  <a:t>gjør oss trygge på det vi tror på. </a:t>
                </a:r>
                <a:r>
                  <a:rPr lang="nb-NO" sz="1000" dirty="0" smtClean="0">
                    <a:latin typeface="Arial" panose="020B0604020202020204" pitchFamily="34" charset="0"/>
                    <a:cs typeface="Arial" panose="020B0604020202020204" pitchFamily="34" charset="0"/>
                  </a:rPr>
                  <a:t>Den gir </a:t>
                </a:r>
                <a:r>
                  <a:rPr lang="nb-NO" sz="1000" dirty="0">
                    <a:latin typeface="Arial" panose="020B0604020202020204" pitchFamily="34" charset="0"/>
                    <a:cs typeface="Arial" panose="020B0604020202020204" pitchFamily="34" charset="0"/>
                  </a:rPr>
                  <a:t>oss frimodighet når vi forklarer og forsvarer vår overbevisning. Kunnskap er avgjørende for å kunne avsløre uholdbar retorikk og skjult manipulering, halvsannheter og hersketeknikker.</a:t>
                </a:r>
                <a:br>
                  <a:rPr lang="nb-NO" sz="1000" dirty="0">
                    <a:latin typeface="Arial" panose="020B0604020202020204" pitchFamily="34" charset="0"/>
                    <a:cs typeface="Arial" panose="020B0604020202020204" pitchFamily="34" charset="0"/>
                  </a:rPr>
                </a:br>
                <a:r>
                  <a:rPr lang="nb-NO" sz="1000" i="0" dirty="0">
                    <a:latin typeface="Cambria Math"/>
                  </a:rPr>
                  <a:t>■</a:t>
                </a:r>
                <a:r>
                  <a:rPr lang="nb-NO" sz="1000" dirty="0">
                    <a:latin typeface="Arial" panose="020B0604020202020204" pitchFamily="34" charset="0"/>
                    <a:cs typeface="Arial" panose="020B0604020202020204" pitchFamily="34" charset="0"/>
                  </a:rPr>
                  <a:t> </a:t>
                </a:r>
                <a:r>
                  <a:rPr lang="nb-NO" sz="1000" b="1" dirty="0" smtClean="0">
                    <a:latin typeface="Arial" panose="020B0604020202020204" pitchFamily="34" charset="0"/>
                    <a:cs typeface="Arial" panose="020B0604020202020204" pitchFamily="34" charset="0"/>
                  </a:rPr>
                  <a:t>Kampen.</a:t>
                </a:r>
                <a:r>
                  <a:rPr lang="nb-NO" sz="1000" dirty="0" smtClean="0">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Vi tar på alvor at samlivsdebatten i kirke og samfunn er åndskamp på høyt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000" dirty="0">
                    <a:latin typeface="Arial" panose="020B0604020202020204" pitchFamily="34" charset="0"/>
                    <a:cs typeface="Arial" panose="020B0604020202020204" pitchFamily="34" charset="0"/>
                  </a:rPr>
                </a:br>
                <a:r>
                  <a:rPr lang="nb-NO" sz="1000" i="0" dirty="0">
                    <a:latin typeface="Cambria Math"/>
                  </a:rPr>
                  <a:t>■</a:t>
                </a:r>
                <a:r>
                  <a:rPr lang="nb-NO" sz="1000" dirty="0">
                    <a:latin typeface="Arial" panose="020B0604020202020204" pitchFamily="34" charset="0"/>
                    <a:cs typeface="Arial" panose="020B0604020202020204" pitchFamily="34" charset="0"/>
                  </a:rPr>
                  <a:t> </a:t>
                </a:r>
                <a:r>
                  <a:rPr lang="nb-NO" sz="1000" b="1" dirty="0" smtClean="0">
                    <a:latin typeface="Arial" panose="020B0604020202020204" pitchFamily="34" charset="0"/>
                    <a:cs typeface="Arial" panose="020B0604020202020204" pitchFamily="34" charset="0"/>
                  </a:rPr>
                  <a:t>Kraften</a:t>
                </a:r>
                <a:r>
                  <a:rPr lang="nb-NO" sz="1000" b="1" dirty="0">
                    <a:latin typeface="Arial" panose="020B0604020202020204" pitchFamily="34" charset="0"/>
                    <a:cs typeface="Arial" panose="020B0604020202020204" pitchFamily="34" charset="0"/>
                  </a:rPr>
                  <a:t>.</a:t>
                </a:r>
                <a:r>
                  <a:rPr lang="nb-NO" sz="1000" dirty="0" smtClean="0">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Vi regner med Guds kraft når vi går på hans ord og løfte, og når vi </a:t>
                </a:r>
                <a:r>
                  <a:rPr lang="nb-NO" sz="1000" dirty="0" smtClean="0">
                    <a:latin typeface="Arial" panose="020B0604020202020204" pitchFamily="34" charset="0"/>
                    <a:cs typeface="Arial" panose="020B0604020202020204" pitchFamily="34" charset="0"/>
                  </a:rPr>
                  <a:t>eventuelt må </a:t>
                </a:r>
                <a:r>
                  <a:rPr lang="nb-NO" sz="1000" dirty="0">
                    <a:latin typeface="Arial" panose="020B0604020202020204" pitchFamily="34" charset="0"/>
                    <a:cs typeface="Arial" panose="020B0604020202020204" pitchFamily="34" charset="0"/>
                  </a:rPr>
                  <a:t>betale en pris fordi vi er forpliktet på hans ord. Vi vet også at vi trenger hverandre – både i støtte og i forbønn</a:t>
                </a:r>
                <a:r>
                  <a:rPr lang="nb-NO" sz="1000" dirty="0" smtClean="0">
                    <a:latin typeface="Arial" panose="020B0604020202020204" pitchFamily="34" charset="0"/>
                    <a:cs typeface="Arial" panose="020B0604020202020204" pitchFamily="34" charset="0"/>
                  </a:rPr>
                  <a:t>. «Kraft» =</a:t>
                </a:r>
                <a:r>
                  <a:rPr lang="nb-NO" sz="1000" baseline="0" dirty="0" smtClean="0">
                    <a:latin typeface="Arial" panose="020B0604020202020204" pitchFamily="34" charset="0"/>
                    <a:cs typeface="Arial" panose="020B0604020202020204" pitchFamily="34" charset="0"/>
                  </a:rPr>
                  <a:t> «</a:t>
                </a:r>
                <a:r>
                  <a:rPr lang="nb-NO" sz="1000" baseline="0" dirty="0" err="1" smtClean="0">
                    <a:latin typeface="Arial" panose="020B0604020202020204" pitchFamily="34" charset="0"/>
                    <a:cs typeface="Arial" panose="020B0604020202020204" pitchFamily="34" charset="0"/>
                  </a:rPr>
                  <a:t>dynamis</a:t>
                </a:r>
                <a:r>
                  <a:rPr lang="nb-NO" sz="1000" baseline="0" dirty="0" smtClean="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000" baseline="0" dirty="0" err="1" smtClean="0">
                    <a:latin typeface="Arial" panose="020B0604020202020204" pitchFamily="34" charset="0"/>
                    <a:cs typeface="Arial" panose="020B0604020202020204" pitchFamily="34" charset="0"/>
                  </a:rPr>
                  <a:t>Jfr</a:t>
                </a:r>
                <a:r>
                  <a:rPr lang="nb-NO" sz="1000" baseline="0" dirty="0" smtClean="0">
                    <a:latin typeface="Arial" panose="020B0604020202020204" pitchFamily="34" charset="0"/>
                    <a:cs typeface="Arial" panose="020B0604020202020204" pitchFamily="34" charset="0"/>
                  </a:rPr>
                  <a:t> </a:t>
                </a:r>
                <a:r>
                  <a:rPr lang="nb-NO" sz="1000" baseline="0" dirty="0" err="1" smtClean="0">
                    <a:latin typeface="Arial" panose="020B0604020202020204" pitchFamily="34" charset="0"/>
                    <a:cs typeface="Arial" panose="020B0604020202020204" pitchFamily="34" charset="0"/>
                  </a:rPr>
                  <a:t>Apgj</a:t>
                </a:r>
                <a:r>
                  <a:rPr lang="nb-NO" sz="1000" baseline="0" dirty="0" smtClean="0">
                    <a:latin typeface="Arial" panose="020B0604020202020204" pitchFamily="34" charset="0"/>
                    <a:cs typeface="Arial" panose="020B0604020202020204" pitchFamily="34" charset="0"/>
                  </a:rPr>
                  <a:t> 1,8) </a:t>
                </a:r>
                <a:endParaRPr lang="nb-NO" dirty="0"/>
              </a:p>
            </p:txBody>
          </p:sp>
        </mc:Fallback>
      </mc:AlternateContent>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13</a:t>
            </a:fld>
            <a:endParaRPr lang="nb-NO"/>
          </a:p>
        </p:txBody>
      </p:sp>
    </p:spTree>
    <p:extLst>
      <p:ext uri="{BB962C8B-B14F-4D97-AF65-F5344CB8AC3E}">
        <p14:creationId xmlns:p14="http://schemas.microsoft.com/office/powerpoint/2010/main" val="419515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Les </a:t>
            </a:r>
            <a:r>
              <a:rPr lang="nb-NO"/>
              <a:t>disse fem rådene </a:t>
            </a:r>
            <a:r>
              <a:rPr lang="nb-NO" dirty="0"/>
              <a:t>nøye. </a:t>
            </a:r>
          </a:p>
          <a:p>
            <a:r>
              <a:rPr lang="nb-NO" b="1" dirty="0"/>
              <a:t> </a:t>
            </a:r>
            <a:endParaRPr lang="nb-NO" dirty="0"/>
          </a:p>
          <a:p>
            <a:r>
              <a:rPr lang="nb-NO" b="1" dirty="0"/>
              <a:t>Flere viktige tips og forslag </a:t>
            </a:r>
            <a:r>
              <a:rPr lang="nb-NO" dirty="0"/>
              <a:t>til dem som skal undervise i materiellet, finner du i dokumentet </a:t>
            </a:r>
            <a:r>
              <a:rPr lang="nb-NO" b="1" i="1" dirty="0"/>
              <a:t>«Tips og anbefalinger til talere og ledere»</a:t>
            </a:r>
            <a:r>
              <a:rPr lang="nb-NO" dirty="0"/>
              <a:t> som ligger i hovedmenyen </a:t>
            </a:r>
            <a:r>
              <a:rPr lang="nb-NO" b="1" u="sng" dirty="0">
                <a:hlinkClick r:id="rId3"/>
              </a:rPr>
              <a:t>Ledertips</a:t>
            </a:r>
            <a:r>
              <a:rPr lang="nb-NO" dirty="0"/>
              <a:t> øverst i skjermbildet på Samlivsbanken.no. </a:t>
            </a:r>
          </a:p>
          <a:p>
            <a:r>
              <a:rPr lang="nb-NO" dirty="0"/>
              <a:t> </a:t>
            </a:r>
          </a:p>
          <a:p>
            <a:r>
              <a:rPr lang="nb-NO" dirty="0"/>
              <a:t>Vi anbefaler sterkt at du leser informasjonen, rådene og anbefalingene i det dokumentet før du begynner å forberede undervisningen.</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15</a:t>
            </a:fld>
            <a:endParaRPr lang="nb-NO"/>
          </a:p>
        </p:txBody>
      </p:sp>
    </p:spTree>
    <p:extLst>
      <p:ext uri="{BB962C8B-B14F-4D97-AF65-F5344CB8AC3E}">
        <p14:creationId xmlns:p14="http://schemas.microsoft.com/office/powerpoint/2010/main" val="377104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r>
              <a:rPr lang="nb-NO" sz="1200" b="1" baseline="0" dirty="0"/>
              <a:t>TIPS OG MOMENTER TIL TALEREN</a:t>
            </a:r>
          </a:p>
          <a:p>
            <a:endParaRPr lang="nb-NO" b="1"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Helt</a:t>
            </a:r>
            <a:r>
              <a:rPr lang="nb-NO" b="0" baseline="0" dirty="0">
                <a:latin typeface="Arial" panose="020B0604020202020204" pitchFamily="34" charset="0"/>
                <a:cs typeface="Arial" panose="020B0604020202020204" pitchFamily="34" charset="0"/>
              </a:rPr>
              <a:t> fra starten </a:t>
            </a:r>
            <a:r>
              <a:rPr lang="nb-NO" b="0" dirty="0">
                <a:latin typeface="Arial" panose="020B0604020202020204" pitchFamily="34" charset="0"/>
                <a:cs typeface="Arial" panose="020B0604020202020204" pitchFamily="34" charset="0"/>
              </a:rPr>
              <a:t>av dette temamøtet</a:t>
            </a:r>
            <a:r>
              <a:rPr lang="nb-NO" b="0" baseline="0" dirty="0">
                <a:latin typeface="Arial" panose="020B0604020202020204" pitchFamily="34" charset="0"/>
                <a:cs typeface="Arial" panose="020B0604020202020204" pitchFamily="34" charset="0"/>
              </a:rPr>
              <a:t> vil det være viktig å legge et bibelsk fundament for hvordan vi skal forholde oss til det vi skal undervise og snakke om, og hvilke holdninger vi ønsker å møte våre meningsmotstandere med.</a:t>
            </a:r>
          </a:p>
          <a:p>
            <a:endParaRPr lang="nb-NO" b="0" baseline="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Taleren</a:t>
            </a:r>
            <a:r>
              <a:rPr lang="nb-NO" b="0" baseline="0" dirty="0">
                <a:latin typeface="Arial" panose="020B0604020202020204" pitchFamily="34" charset="0"/>
                <a:cs typeface="Arial" panose="020B0604020202020204" pitchFamily="34" charset="0"/>
              </a:rPr>
              <a:t> kan kort gå gjennom de fire punktene, eller utdype dem med flere </a:t>
            </a:r>
            <a:r>
              <a:rPr lang="nb-NO" b="0" baseline="0" dirty="0" err="1">
                <a:latin typeface="Arial" panose="020B0604020202020204" pitchFamily="34" charset="0"/>
                <a:cs typeface="Arial" panose="020B0604020202020204" pitchFamily="34" charset="0"/>
              </a:rPr>
              <a:t>bibelvers</a:t>
            </a:r>
            <a:r>
              <a:rPr lang="nb-NO" b="0" baseline="0" dirty="0">
                <a:latin typeface="Arial" panose="020B0604020202020204" pitchFamily="34" charset="0"/>
                <a:cs typeface="Arial" panose="020B0604020202020204" pitchFamily="34" charset="0"/>
              </a:rPr>
              <a:t> og momenter, dersom det er tid og sted for det.</a:t>
            </a:r>
            <a:endParaRPr lang="nb-NO" b="0"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JESU</a:t>
            </a:r>
            <a:r>
              <a:rPr lang="nb-NO" b="1" baseline="0" dirty="0">
                <a:latin typeface="Arial" panose="020B0604020202020204" pitchFamily="34" charset="0"/>
                <a:cs typeface="Arial" panose="020B0604020202020204" pitchFamily="34" charset="0"/>
              </a:rPr>
              <a:t> KALL: </a:t>
            </a:r>
            <a:r>
              <a:rPr lang="nb-NO" dirty="0">
                <a:latin typeface="Arial" panose="020B0604020202020204" pitchFamily="34" charset="0"/>
                <a:cs typeface="Arial" panose="020B0604020202020204" pitchFamily="34" charset="0"/>
              </a:rPr>
              <a:t>Kristne er kalt til å elske alle mennesker med Jesu kjærlighet, selvsagt også personer med homofile, bifile og transseksuelle følelser – og alle andre seksuelle</a:t>
            </a:r>
            <a:r>
              <a:rPr lang="nb-NO" baseline="0" dirty="0">
                <a:latin typeface="Arial" panose="020B0604020202020204" pitchFamily="34" charset="0"/>
                <a:cs typeface="Arial" panose="020B0604020202020204" pitchFamily="34" charset="0"/>
              </a:rPr>
              <a:t> varianter</a:t>
            </a:r>
            <a:r>
              <a:rPr lang="nb-NO" dirty="0">
                <a:latin typeface="Arial" panose="020B0604020202020204" pitchFamily="34" charset="0"/>
                <a:cs typeface="Arial" panose="020B0604020202020204" pitchFamily="34" charset="0"/>
              </a:rPr>
              <a:t>. Men det betyr ikke at vi av den grunn er nødt til å omde­finere hele vår teologi om ekteskap og samliv. </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pPr defTabSz="875447">
              <a:defRPr/>
            </a:pPr>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IDEALET: </a:t>
            </a:r>
            <a:r>
              <a:rPr lang="nb-NO" dirty="0">
                <a:latin typeface="Arial" panose="020B0604020202020204" pitchFamily="34" charset="0"/>
                <a:cs typeface="Arial" panose="020B0604020202020204" pitchFamily="34" charset="0"/>
              </a:rPr>
              <a:t>Det bibelske idealet som vi må strekke oss etter, er å være «tro mot sannheten i kjærlighet» (Ef 4,15). Med andre ord: Å</a:t>
            </a:r>
            <a:r>
              <a:rPr lang="nb-NO" baseline="0" dirty="0">
                <a:latin typeface="Arial" panose="020B0604020202020204" pitchFamily="34" charset="0"/>
                <a:cs typeface="Arial" panose="020B0604020202020204" pitchFamily="34" charset="0"/>
              </a:rPr>
              <a:t> ha en holdning av </a:t>
            </a:r>
            <a:r>
              <a:rPr lang="nb-NO" dirty="0">
                <a:latin typeface="Arial" panose="020B0604020202020204" pitchFamily="34" charset="0"/>
                <a:cs typeface="Arial" panose="020B0604020202020204" pitchFamily="34" charset="0"/>
              </a:rPr>
              <a:t>«nåde og sannhet» (</a:t>
            </a:r>
            <a:r>
              <a:rPr lang="nb-NO" dirty="0" err="1">
                <a:latin typeface="Arial" panose="020B0604020202020204" pitchFamily="34" charset="0"/>
                <a:cs typeface="Arial" panose="020B0604020202020204" pitchFamily="34" charset="0"/>
              </a:rPr>
              <a:t>Joh</a:t>
            </a:r>
            <a:r>
              <a:rPr lang="nb-NO" dirty="0">
                <a:latin typeface="Arial" panose="020B0604020202020204" pitchFamily="34" charset="0"/>
                <a:cs typeface="Arial" panose="020B0604020202020204" pitchFamily="34" charset="0"/>
              </a:rPr>
              <a:t> 1,14.17) i møte med</a:t>
            </a:r>
            <a:r>
              <a:rPr lang="nb-NO" baseline="0" dirty="0">
                <a:latin typeface="Arial" panose="020B0604020202020204" pitchFamily="34" charset="0"/>
                <a:cs typeface="Arial" panose="020B0604020202020204" pitchFamily="34" charset="0"/>
              </a:rPr>
              <a:t> andre mennesker, og i omtalen av dem</a:t>
            </a:r>
            <a:r>
              <a:rPr lang="nb-NO" dirty="0">
                <a:latin typeface="Arial" panose="020B0604020202020204" pitchFamily="34" charset="0"/>
                <a:cs typeface="Arial" panose="020B0604020202020204" pitchFamily="34" charset="0"/>
              </a:rPr>
              <a:t>. </a:t>
            </a:r>
            <a:r>
              <a:rPr lang="nb-NO" baseline="0" dirty="0">
                <a:latin typeface="Arial" panose="020B0604020202020204" pitchFamily="34" charset="0"/>
                <a:cs typeface="Arial" panose="020B0604020202020204" pitchFamily="34" charset="0"/>
              </a:rPr>
              <a:t> </a:t>
            </a:r>
          </a:p>
          <a:p>
            <a:pPr defTabSz="875447">
              <a:defRPr/>
            </a:pPr>
            <a:endParaRPr lang="nb-NO" baseline="0" dirty="0">
              <a:latin typeface="Arial" panose="020B0604020202020204" pitchFamily="34" charset="0"/>
              <a:cs typeface="Arial" panose="020B0604020202020204" pitchFamily="34" charset="0"/>
            </a:endParaRPr>
          </a:p>
          <a:p>
            <a:pPr defTabSz="875447">
              <a:defRPr/>
            </a:pPr>
            <a:r>
              <a:rPr lang="nb-NO" dirty="0">
                <a:latin typeface="Arial" panose="020B0604020202020204" pitchFamily="34" charset="0"/>
                <a:cs typeface="Arial" panose="020B0604020202020204" pitchFamily="34" charset="0"/>
              </a:rPr>
              <a:t>Å </a:t>
            </a:r>
            <a:r>
              <a:rPr lang="nb-NO" i="1" dirty="0">
                <a:latin typeface="Arial" panose="020B0604020202020204" pitchFamily="34" charset="0"/>
                <a:cs typeface="Arial" panose="020B0604020202020204" pitchFamily="34" charset="0"/>
              </a:rPr>
              <a:t>bygge broer </a:t>
            </a:r>
            <a:r>
              <a:rPr lang="nb-NO" dirty="0">
                <a:latin typeface="Arial" panose="020B0604020202020204" pitchFamily="34" charset="0"/>
                <a:cs typeface="Arial" panose="020B0604020202020204" pitchFamily="34" charset="0"/>
              </a:rPr>
              <a:t>av nåde og kjærlighet handler om å vise respekt, vennlighet, likeverd,</a:t>
            </a:r>
            <a:r>
              <a:rPr lang="nb-NO" baseline="0" dirty="0">
                <a:latin typeface="Arial" panose="020B0604020202020204" pitchFamily="34" charset="0"/>
                <a:cs typeface="Arial" panose="020B0604020202020204" pitchFamily="34" charset="0"/>
              </a:rPr>
              <a:t> empati, tillit og andre bibelske holdninger </a:t>
            </a:r>
            <a:r>
              <a:rPr lang="nb-NO" dirty="0">
                <a:latin typeface="Arial" panose="020B0604020202020204" pitchFamily="34" charset="0"/>
                <a:cs typeface="Arial" panose="020B0604020202020204" pitchFamily="34" charset="0"/>
              </a:rPr>
              <a:t>overfor seksuelle minoriteter.</a:t>
            </a:r>
            <a:r>
              <a:rPr lang="nb-NO" baseline="0" dirty="0">
                <a:latin typeface="Arial" panose="020B0604020202020204" pitchFamily="34" charset="0"/>
                <a:cs typeface="Arial" panose="020B0604020202020204" pitchFamily="34" charset="0"/>
              </a:rPr>
              <a:t> </a:t>
            </a:r>
          </a:p>
          <a:p>
            <a:pPr defTabSz="875447">
              <a:defRPr/>
            </a:pPr>
            <a:endParaRPr lang="nb-NO" baseline="0" dirty="0">
              <a:latin typeface="Arial" panose="020B0604020202020204" pitchFamily="34" charset="0"/>
              <a:cs typeface="Arial" panose="020B0604020202020204" pitchFamily="34" charset="0"/>
            </a:endParaRPr>
          </a:p>
          <a:p>
            <a:pPr defTabSz="875447">
              <a:defRPr/>
            </a:pPr>
            <a:r>
              <a:rPr lang="nb-NO" baseline="0" dirty="0">
                <a:latin typeface="Arial" panose="020B0604020202020204" pitchFamily="34" charset="0"/>
                <a:cs typeface="Arial" panose="020B0604020202020204" pitchFamily="34" charset="0"/>
              </a:rPr>
              <a:t>Å </a:t>
            </a:r>
            <a:r>
              <a:rPr lang="nb-NO" i="1" baseline="0" dirty="0">
                <a:latin typeface="Arial" panose="020B0604020202020204" pitchFamily="34" charset="0"/>
                <a:cs typeface="Arial" panose="020B0604020202020204" pitchFamily="34" charset="0"/>
              </a:rPr>
              <a:t>trekke grenser </a:t>
            </a:r>
            <a:r>
              <a:rPr lang="nb-NO" baseline="0" dirty="0">
                <a:latin typeface="Arial" panose="020B0604020202020204" pitchFamily="34" charset="0"/>
                <a:cs typeface="Arial" panose="020B0604020202020204" pitchFamily="34" charset="0"/>
              </a:rPr>
              <a:t>med Guds sannhet betyr at vi må si: </a:t>
            </a:r>
            <a:r>
              <a:rPr lang="nb-NO" i="1" baseline="0" dirty="0">
                <a:latin typeface="Arial" panose="020B0604020202020204" pitchFamily="34" charset="0"/>
                <a:cs typeface="Arial" panose="020B0604020202020204" pitchFamily="34" charset="0"/>
              </a:rPr>
              <a:t>«Jeg vil gjerne være din venn/medarbeider/slektning og ha en god relasjon til deg, men jeg kan ikke la meg presse til å oppgi </a:t>
            </a:r>
            <a:r>
              <a:rPr lang="nb-NO" i="1" dirty="0">
                <a:latin typeface="Arial" panose="020B0604020202020204" pitchFamily="34" charset="0"/>
                <a:cs typeface="Arial" panose="020B0604020202020204" pitchFamily="34" charset="0"/>
              </a:rPr>
              <a:t> min overbevisning om hva jeg mener</a:t>
            </a:r>
            <a:r>
              <a:rPr lang="nb-NO" i="1" baseline="0" dirty="0">
                <a:latin typeface="Arial" panose="020B0604020202020204" pitchFamily="34" charset="0"/>
                <a:cs typeface="Arial" panose="020B0604020202020204" pitchFamily="34" charset="0"/>
              </a:rPr>
              <a:t> er sant, godt og rett. Jeg håper uansett at vi begge kan respektere hverandres overbevisning og ha en god relasjon.»</a:t>
            </a:r>
          </a:p>
          <a:p>
            <a:pPr defTabSz="875447">
              <a:defRPr/>
            </a:pPr>
            <a:endParaRPr lang="nb-NO" dirty="0">
              <a:latin typeface="Arial" panose="020B0604020202020204" pitchFamily="34" charset="0"/>
              <a:cs typeface="Arial" panose="020B0604020202020204" pitchFamily="34" charset="0"/>
            </a:endParaRPr>
          </a:p>
          <a:p>
            <a:r>
              <a:rPr lang="nb-NO" sz="800" dirty="0">
                <a:latin typeface="Arial" panose="020B0604020202020204" pitchFamily="34" charset="0"/>
                <a:cs typeface="Arial" panose="020B0604020202020204" pitchFamily="34" charset="0"/>
              </a:rPr>
              <a:t>• </a:t>
            </a:r>
            <a:r>
              <a:rPr lang="nb-NO" sz="800" b="1" dirty="0">
                <a:latin typeface="Arial" panose="020B0604020202020204" pitchFamily="34" charset="0"/>
                <a:cs typeface="Arial" panose="020B0604020202020204" pitchFamily="34" charset="0"/>
              </a:rPr>
              <a:t>SVARET: </a:t>
            </a:r>
            <a:r>
              <a:rPr lang="nb-NO" sz="800" b="0" dirty="0">
                <a:latin typeface="Arial" panose="020B0604020202020204" pitchFamily="34" charset="0"/>
                <a:cs typeface="Arial" panose="020B0604020202020204" pitchFamily="34" charset="0"/>
              </a:rPr>
              <a:t>Understrek sannheten om at vi er alle i samme båt,</a:t>
            </a:r>
            <a:r>
              <a:rPr lang="nb-NO" sz="800" b="0" baseline="0" dirty="0">
                <a:latin typeface="Arial" panose="020B0604020202020204" pitchFamily="34" charset="0"/>
                <a:cs typeface="Arial" panose="020B0604020202020204" pitchFamily="34" charset="0"/>
              </a:rPr>
              <a:t> og at vi alle har et desperat behov for Guds nåde og tilgivelse. </a:t>
            </a:r>
            <a:endParaRPr lang="nb-NO" sz="800" b="0" dirty="0">
              <a:latin typeface="Arial" panose="020B0604020202020204" pitchFamily="34" charset="0"/>
              <a:cs typeface="Arial" panose="020B0604020202020204" pitchFamily="34" charset="0"/>
            </a:endParaRPr>
          </a:p>
          <a:p>
            <a:endParaRPr lang="nb-NO" sz="800"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OPPGJØR?</a:t>
            </a:r>
            <a:r>
              <a:rPr lang="nb-NO" b="1" baseline="0"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Hvilke holdninger har vi overfor</a:t>
            </a:r>
            <a:r>
              <a:rPr lang="nb-NO" baseline="0"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seksuelle minoriteter? </a:t>
            </a:r>
            <a:r>
              <a:rPr lang="nb-NO" baseline="0" dirty="0">
                <a:latin typeface="Arial" panose="020B0604020202020204" pitchFamily="34" charset="0"/>
                <a:cs typeface="Arial" panose="020B0604020202020204" pitchFamily="34" charset="0"/>
              </a:rPr>
              <a:t>Som kristne trenger vi alle at </a:t>
            </a:r>
            <a:r>
              <a:rPr lang="nb-NO" dirty="0">
                <a:latin typeface="Arial" panose="020B0604020202020204" pitchFamily="34" charset="0"/>
                <a:cs typeface="Arial" panose="020B0604020202020204" pitchFamily="34" charset="0"/>
              </a:rPr>
              <a:t>Guds kjærlighet, som er utøst i våre hjerter (Rom 5,5),</a:t>
            </a:r>
            <a:r>
              <a:rPr lang="nb-NO" baseline="0" dirty="0">
                <a:latin typeface="Arial" panose="020B0604020202020204" pitchFamily="34" charset="0"/>
                <a:cs typeface="Arial" panose="020B0604020202020204" pitchFamily="34" charset="0"/>
              </a:rPr>
              <a:t> får stadig mer plass i livet vårt.</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Taleren kan</a:t>
            </a:r>
            <a:r>
              <a:rPr lang="nb-NO" baseline="0" dirty="0">
                <a:latin typeface="Arial" panose="020B0604020202020204" pitchFamily="34" charset="0"/>
                <a:cs typeface="Arial" panose="020B0604020202020204" pitchFamily="34" charset="0"/>
              </a:rPr>
              <a:t> kommentere eller utdype dette punktet med bibelske eller personlige eksempler, eller på forhånd spørre en av tilhørerne om å gi et vitnesbyrd, en personlig erfaring e.l.</a:t>
            </a:r>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r>
              <a:rPr lang="nb-NO" b="1" dirty="0"/>
              <a:t>* BØNN.</a:t>
            </a:r>
            <a:r>
              <a:rPr lang="nb-NO" baseline="0" dirty="0"/>
              <a:t> </a:t>
            </a:r>
            <a:r>
              <a:rPr lang="nb-NO" dirty="0"/>
              <a:t>Avslutt gjerne kommentarene til dette lysbildet med en kort, oppsummerende bønn før undervisningen fortsetter.</a:t>
            </a:r>
          </a:p>
          <a:p>
            <a:endParaRPr lang="nb-NO"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204412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180000" rtl="0" eaLnBrk="1" fontAlgn="auto" latinLnBrk="0" hangingPunct="1">
              <a:lnSpc>
                <a:spcPct val="100000"/>
              </a:lnSpc>
              <a:spcBef>
                <a:spcPts val="0"/>
              </a:spcBef>
              <a:spcAft>
                <a:spcPts val="0"/>
              </a:spcAft>
              <a:buClrTx/>
              <a:buSzTx/>
              <a:buFontTx/>
              <a:buNone/>
              <a:tabLst/>
              <a:defRPr/>
            </a:pPr>
            <a:r>
              <a:rPr lang="nb-NO" b="1" dirty="0"/>
              <a:t>TIPS OG MOMENTER TIL TALEREN</a:t>
            </a:r>
          </a:p>
          <a:p>
            <a:pPr defTabSz="180000"/>
            <a:endParaRPr lang="nb-NO" sz="1200" b="1" dirty="0">
              <a:latin typeface="Arial" panose="020B0604020202020204" pitchFamily="34" charset="0"/>
              <a:cs typeface="Arial" panose="020B0604020202020204" pitchFamily="34" charset="0"/>
            </a:endParaRPr>
          </a:p>
          <a:p>
            <a:pPr defTabSz="180000"/>
            <a:r>
              <a:rPr lang="nb-NO" sz="1200" dirty="0">
                <a:latin typeface="Arial" panose="020B0604020202020204" pitchFamily="34" charset="0"/>
                <a:cs typeface="Arial" panose="020B0604020202020204" pitchFamily="34" charset="0"/>
              </a:rPr>
              <a:t>• </a:t>
            </a:r>
            <a:r>
              <a:rPr lang="nb-NO" sz="1200" b="1" dirty="0">
                <a:latin typeface="Arial" panose="020B0604020202020204" pitchFamily="34" charset="0"/>
                <a:cs typeface="Arial" panose="020B0604020202020204" pitchFamily="34" charset="0"/>
              </a:rPr>
              <a:t>La oss møte alle med respekt og vennlighet.</a:t>
            </a:r>
          </a:p>
          <a:p>
            <a:pPr defTabSz="180000"/>
            <a:r>
              <a:rPr lang="nb-NO" sz="1200" b="0" dirty="0" err="1">
                <a:latin typeface="Arial" panose="020B0604020202020204" pitchFamily="34" charset="0"/>
                <a:cs typeface="Arial" panose="020B0604020202020204" pitchFamily="34" charset="0"/>
              </a:rPr>
              <a:t>Kommentér</a:t>
            </a:r>
            <a:r>
              <a:rPr lang="nb-NO" sz="1200" b="0" dirty="0">
                <a:latin typeface="Arial" panose="020B0604020202020204" pitchFamily="34" charset="0"/>
                <a:cs typeface="Arial" panose="020B0604020202020204" pitchFamily="34" charset="0"/>
              </a:rPr>
              <a:t> Fil 4,5 og bruk gjerne også ett</a:t>
            </a:r>
            <a:r>
              <a:rPr lang="nb-NO" sz="1200" b="0" baseline="0" dirty="0">
                <a:latin typeface="Arial" panose="020B0604020202020204" pitchFamily="34" charset="0"/>
                <a:cs typeface="Arial" panose="020B0604020202020204" pitchFamily="34" charset="0"/>
              </a:rPr>
              <a:t> av </a:t>
            </a:r>
            <a:r>
              <a:rPr lang="nb-NO" sz="1200" b="0" dirty="0">
                <a:latin typeface="Arial" panose="020B0604020202020204" pitchFamily="34" charset="0"/>
                <a:cs typeface="Arial" panose="020B0604020202020204" pitchFamily="34" charset="0"/>
              </a:rPr>
              <a:t>disse versene, eller begge: </a:t>
            </a:r>
            <a:r>
              <a:rPr lang="nb-NO" sz="1200" b="1" dirty="0">
                <a:latin typeface="Arial" panose="020B0604020202020204" pitchFamily="34" charset="0"/>
                <a:cs typeface="Arial" panose="020B0604020202020204" pitchFamily="34" charset="0"/>
              </a:rPr>
              <a:t> </a:t>
            </a:r>
          </a:p>
          <a:p>
            <a:pPr defTabSz="180000"/>
            <a:endParaRPr lang="nb-NO" sz="1200" b="1" dirty="0">
              <a:latin typeface="Arial" panose="020B0604020202020204" pitchFamily="34" charset="0"/>
              <a:cs typeface="Arial" panose="020B0604020202020204" pitchFamily="34" charset="0"/>
            </a:endParaRPr>
          </a:p>
          <a:p>
            <a:pPr defTabSz="180000"/>
            <a:r>
              <a:rPr lang="nb-NO" sz="1200" b="1" i="1" dirty="0">
                <a:latin typeface="Arial" panose="020B0604020202020204" pitchFamily="34" charset="0"/>
                <a:cs typeface="Arial" panose="020B0604020202020204" pitchFamily="34" charset="0"/>
              </a:rPr>
              <a:t>Kol 4,6: </a:t>
            </a:r>
            <a:r>
              <a:rPr lang="nb-NO" sz="1200" dirty="0">
                <a:latin typeface="Arial" panose="020B0604020202020204" pitchFamily="34" charset="0"/>
                <a:cs typeface="Arial" panose="020B0604020202020204" pitchFamily="34" charset="0"/>
              </a:rPr>
              <a:t>«La alt dere sier, være </a:t>
            </a:r>
            <a:r>
              <a:rPr lang="nb-NO" sz="1200" i="1" dirty="0">
                <a:latin typeface="Arial" panose="020B0604020202020204" pitchFamily="34" charset="0"/>
                <a:cs typeface="Arial" panose="020B0604020202020204" pitchFamily="34" charset="0"/>
              </a:rPr>
              <a:t>vennlig</a:t>
            </a:r>
            <a:r>
              <a:rPr lang="nb-NO" sz="1200" dirty="0">
                <a:latin typeface="Arial" panose="020B0604020202020204" pitchFamily="34" charset="0"/>
                <a:cs typeface="Arial" panose="020B0604020202020204" pitchFamily="34" charset="0"/>
              </a:rPr>
              <a:t>, og la det ha salt og kraft, så dere vet hvordan dere skal svare hver enkelt.»</a:t>
            </a:r>
          </a:p>
          <a:p>
            <a:pPr defTabSz="180000"/>
            <a:r>
              <a:rPr lang="nb-NO" sz="1200" b="1" i="1" dirty="0">
                <a:latin typeface="Arial" panose="020B0604020202020204" pitchFamily="34" charset="0"/>
                <a:cs typeface="Arial" panose="020B0604020202020204" pitchFamily="34" charset="0"/>
              </a:rPr>
              <a:t>1 Kor 4,13a: </a:t>
            </a:r>
            <a:r>
              <a:rPr lang="nb-NO" sz="1200" dirty="0">
                <a:latin typeface="Arial" panose="020B0604020202020204" pitchFamily="34" charset="0"/>
                <a:cs typeface="Arial" panose="020B0604020202020204" pitchFamily="34" charset="0"/>
              </a:rPr>
              <a:t>«Når noen håner oss, svarer vi med </a:t>
            </a:r>
            <a:r>
              <a:rPr lang="nb-NO" sz="1200" i="1" dirty="0">
                <a:latin typeface="Arial" panose="020B0604020202020204" pitchFamily="34" charset="0"/>
                <a:cs typeface="Arial" panose="020B0604020202020204" pitchFamily="34" charset="0"/>
              </a:rPr>
              <a:t>vennlighet</a:t>
            </a:r>
            <a:r>
              <a:rPr lang="nb-NO" sz="1200" dirty="0">
                <a:latin typeface="Arial" panose="020B0604020202020204" pitchFamily="34" charset="0"/>
                <a:cs typeface="Arial" panose="020B0604020202020204" pitchFamily="34" charset="0"/>
              </a:rPr>
              <a:t>.» </a:t>
            </a:r>
          </a:p>
          <a:p>
            <a:pPr defTabSz="180000"/>
            <a:endParaRPr lang="nb-NO" sz="1200" dirty="0">
              <a:latin typeface="Arial" panose="020B0604020202020204" pitchFamily="34" charset="0"/>
              <a:cs typeface="Arial" panose="020B0604020202020204" pitchFamily="34" charset="0"/>
            </a:endParaRPr>
          </a:p>
          <a:p>
            <a:pPr marL="0" marR="0" indent="0" algn="l" defTabSz="180000" rtl="0" eaLnBrk="1" fontAlgn="auto" latinLnBrk="0" hangingPunct="1">
              <a:lnSpc>
                <a:spcPct val="100000"/>
              </a:lnSpc>
              <a:spcBef>
                <a:spcPts val="0"/>
              </a:spcBef>
              <a:spcAft>
                <a:spcPts val="0"/>
              </a:spcAft>
              <a:buClrTx/>
              <a:buSzTx/>
              <a:buFontTx/>
              <a:buNone/>
              <a:tabLst/>
              <a:defRPr/>
            </a:pPr>
            <a:r>
              <a:rPr lang="nb-NO" dirty="0"/>
              <a:t>Prøv</a:t>
            </a:r>
            <a:r>
              <a:rPr lang="nb-NO" baseline="0" dirty="0"/>
              <a:t> å formidle på en tydelig måte at vi ikke trenger å være enige med folk for å vise dem respekt, vennlighet og kristen nestekjærlighet. Ekte kristen kjærlighet har som kjennetegn at den ofte elsker på tross av hva andre sier og gjør, ikke på grunn av at de er enige med oss. </a:t>
            </a:r>
          </a:p>
          <a:p>
            <a:pPr marL="0" marR="0" indent="0" algn="l" defTabSz="1800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1800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 </a:t>
            </a:r>
            <a:r>
              <a:rPr lang="nb-NO" sz="1200" b="1" dirty="0">
                <a:latin typeface="Arial" panose="020B0604020202020204" pitchFamily="34" charset="0"/>
                <a:cs typeface="Arial" panose="020B0604020202020204" pitchFamily="34" charset="0"/>
              </a:rPr>
              <a:t>La oss prøve oss selv på Åndens frukt i Galaterbrevet 5,22-23!</a:t>
            </a:r>
          </a:p>
          <a:p>
            <a:pPr marL="0" marR="0" lvl="0" indent="0" algn="l" defTabSz="1800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Understrek gjerne at en av kvalitetene i Åndens frukt er «vennlighet».</a:t>
            </a:r>
          </a:p>
          <a:p>
            <a:pPr defTabSz="180000"/>
            <a:endParaRPr lang="nb-NO" sz="1200" dirty="0">
              <a:latin typeface="Arial" panose="020B0604020202020204" pitchFamily="34" charset="0"/>
              <a:cs typeface="Arial" panose="020B0604020202020204" pitchFamily="34" charset="0"/>
            </a:endParaRPr>
          </a:p>
          <a:p>
            <a:pPr marL="0" marR="0" lvl="0" indent="0" algn="l" defTabSz="1800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REFLEKSJON: Taleren kan langsomt si fram de ni kvalitetene i Åndens frukt og la deltakerne sitte et minutt i stillhet og meditere over hvilke som utfordrer mest. Spør eventuelt: </a:t>
            </a:r>
            <a:r>
              <a:rPr lang="nb-NO" sz="1200" i="1" dirty="0">
                <a:latin typeface="Arial" panose="020B0604020202020204" pitchFamily="34" charset="0"/>
                <a:cs typeface="Arial" panose="020B0604020202020204" pitchFamily="34" charset="0"/>
              </a:rPr>
              <a:t>«Hvilke av disse ni kvalitetene i Åndens frukt trenger du særlig å be Gud om å få mer av?»</a:t>
            </a:r>
          </a:p>
          <a:p>
            <a:pPr defTabSz="180000"/>
            <a:endParaRPr lang="nb-NO" sz="1200" b="1" dirty="0">
              <a:latin typeface="Arial" panose="020B0604020202020204" pitchFamily="34" charset="0"/>
              <a:cs typeface="Arial" panose="020B0604020202020204" pitchFamily="34" charset="0"/>
            </a:endParaRPr>
          </a:p>
          <a:p>
            <a:pPr defTabSz="180000"/>
            <a:r>
              <a:rPr lang="nb-NO" sz="1200" b="1" dirty="0">
                <a:latin typeface="Arial" panose="020B0604020202020204" pitchFamily="34" charset="0"/>
                <a:cs typeface="Arial" panose="020B0604020202020204" pitchFamily="34" charset="0"/>
              </a:rPr>
              <a:t>• Bibelens kall til radikal kjærlighet</a:t>
            </a:r>
            <a:r>
              <a:rPr lang="nb-NO" sz="1200" dirty="0">
                <a:latin typeface="Arial" panose="020B0604020202020204" pitchFamily="34" charset="0"/>
                <a:cs typeface="Arial" panose="020B0604020202020204" pitchFamily="34" charset="0"/>
              </a:rPr>
              <a:t>: </a:t>
            </a:r>
            <a:br>
              <a:rPr lang="nb-NO" sz="1200" dirty="0">
                <a:latin typeface="Arial" panose="020B0604020202020204" pitchFamily="34" charset="0"/>
                <a:cs typeface="Arial" panose="020B0604020202020204" pitchFamily="34" charset="0"/>
              </a:rPr>
            </a:br>
            <a:r>
              <a:rPr lang="nb-NO" sz="1200" dirty="0">
                <a:latin typeface="Arial" panose="020B0604020202020204" pitchFamily="34" charset="0"/>
                <a:cs typeface="Arial" panose="020B0604020202020204" pitchFamily="34" charset="0"/>
              </a:rPr>
              <a:t>Bruk eventuelt</a:t>
            </a:r>
            <a:r>
              <a:rPr lang="nb-NO" sz="1200" baseline="0" dirty="0">
                <a:latin typeface="Arial" panose="020B0604020202020204" pitchFamily="34" charset="0"/>
                <a:cs typeface="Arial" panose="020B0604020202020204" pitchFamily="34" charset="0"/>
              </a:rPr>
              <a:t> noen av disse bibelversene for å utdype budskapet om radikal kjærlighet. Skriv gjerne noen av dem på et PowerPoint-lysbilde du viser på veggen:</a:t>
            </a:r>
          </a:p>
          <a:p>
            <a:pPr defTabSz="180000"/>
            <a:endParaRPr lang="nb-NO" sz="1200" baseline="0" dirty="0">
              <a:latin typeface="Arial" panose="020B0604020202020204" pitchFamily="34" charset="0"/>
              <a:cs typeface="Arial" panose="020B0604020202020204" pitchFamily="34" charset="0"/>
            </a:endParaRPr>
          </a:p>
          <a:p>
            <a:pPr defTabSz="180000"/>
            <a:r>
              <a:rPr lang="nb-NO" sz="1200" baseline="0" dirty="0">
                <a:latin typeface="Arial" panose="020B0604020202020204" pitchFamily="34" charset="0"/>
                <a:cs typeface="Arial" panose="020B0604020202020204" pitchFamily="34" charset="0"/>
              </a:rPr>
              <a:t>Matt 5,43-48</a:t>
            </a:r>
            <a:r>
              <a:rPr lang="nb-NO" sz="1200" dirty="0">
                <a:latin typeface="Arial" panose="020B0604020202020204" pitchFamily="34" charset="0"/>
                <a:cs typeface="Arial" panose="020B0604020202020204" pitchFamily="34" charset="0"/>
              </a:rPr>
              <a:t> * Rom 12,14-21 * 1 Kor 4,12b-13</a:t>
            </a:r>
            <a:r>
              <a:rPr lang="nb-NO" sz="1200" baseline="0" dirty="0">
                <a:latin typeface="Arial" panose="020B0604020202020204" pitchFamily="34" charset="0"/>
                <a:cs typeface="Arial" panose="020B0604020202020204" pitchFamily="34" charset="0"/>
              </a:rPr>
              <a:t> * 1 Kor 13,1-3 * </a:t>
            </a:r>
            <a:r>
              <a:rPr lang="nb-NO" sz="1200" dirty="0">
                <a:latin typeface="Arial" panose="020B0604020202020204" pitchFamily="34" charset="0"/>
                <a:cs typeface="Arial" panose="020B0604020202020204" pitchFamily="34" charset="0"/>
              </a:rPr>
              <a:t>1 </a:t>
            </a:r>
            <a:r>
              <a:rPr lang="nb-NO" sz="1200" dirty="0" err="1">
                <a:latin typeface="Arial" panose="020B0604020202020204" pitchFamily="34" charset="0"/>
                <a:cs typeface="Arial" panose="020B0604020202020204" pitchFamily="34" charset="0"/>
              </a:rPr>
              <a:t>Pet</a:t>
            </a:r>
            <a:r>
              <a:rPr lang="nb-NO" sz="1200" dirty="0">
                <a:latin typeface="Arial" panose="020B0604020202020204" pitchFamily="34" charset="0"/>
                <a:cs typeface="Arial" panose="020B0604020202020204" pitchFamily="34" charset="0"/>
              </a:rPr>
              <a:t> 2,21-23</a:t>
            </a:r>
            <a:r>
              <a:rPr lang="nb-NO" sz="1200" baseline="0" dirty="0">
                <a:latin typeface="Arial" panose="020B0604020202020204" pitchFamily="34" charset="0"/>
                <a:cs typeface="Arial" panose="020B0604020202020204" pitchFamily="34" charset="0"/>
              </a:rPr>
              <a:t>.</a:t>
            </a:r>
            <a:br>
              <a:rPr lang="nb-NO" sz="1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defTabSz="180000"/>
            <a:r>
              <a:rPr lang="nb-NO" sz="1200" dirty="0">
                <a:latin typeface="Arial" panose="020B0604020202020204" pitchFamily="34" charset="0"/>
                <a:cs typeface="Arial" panose="020B0604020202020204" pitchFamily="34" charset="0"/>
              </a:rPr>
              <a:t>Vi må tåle å bli motsagt, og kanskje utskjelt, men allikevel vise kristen nestekjærlighet i ord og handling.</a:t>
            </a:r>
            <a:r>
              <a:rPr lang="nb-NO" sz="1200" baseline="0" dirty="0">
                <a:latin typeface="Arial" panose="020B0604020202020204" pitchFamily="34" charset="0"/>
                <a:cs typeface="Arial" panose="020B0604020202020204" pitchFamily="34" charset="0"/>
              </a:rPr>
              <a:t> Vi må tilstrebe at våre ord, vår holdning og våre handlinger kommuniserer følgende budskap: </a:t>
            </a:r>
            <a:r>
              <a:rPr lang="nb-NO" sz="1200" dirty="0">
                <a:latin typeface="Arial" panose="020B0604020202020204" pitchFamily="34" charset="0"/>
                <a:cs typeface="Arial" panose="020B0604020202020204" pitchFamily="34" charset="0"/>
              </a:rPr>
              <a:t>«Jeg ønsker deg alt godt!» </a:t>
            </a:r>
          </a:p>
          <a:p>
            <a:pPr marL="0" marR="0" lvl="0" indent="0" algn="l" defTabSz="180000" rtl="0" eaLnBrk="1" fontAlgn="auto" latinLnBrk="0" hangingPunct="1">
              <a:lnSpc>
                <a:spcPct val="100000"/>
              </a:lnSpc>
              <a:spcBef>
                <a:spcPts val="0"/>
              </a:spcBef>
              <a:spcAft>
                <a:spcPts val="0"/>
              </a:spcAft>
              <a:buClrTx/>
              <a:buSzTx/>
              <a:buFontTx/>
              <a:buNone/>
              <a:tabLst/>
              <a:defRPr/>
            </a:pPr>
            <a:br>
              <a:rPr lang="nb-NO" sz="800" dirty="0">
                <a:latin typeface="Arial" panose="020B0604020202020204" pitchFamily="34" charset="0"/>
                <a:cs typeface="Arial" panose="020B0604020202020204" pitchFamily="34" charset="0"/>
              </a:rPr>
            </a:br>
            <a:r>
              <a:rPr lang="nb-NO" sz="800" b="1" dirty="0">
                <a:latin typeface="Arial" panose="020B0604020202020204" pitchFamily="34" charset="0"/>
                <a:cs typeface="Arial" panose="020B0604020202020204" pitchFamily="34" charset="0"/>
              </a:rPr>
              <a:t>* Bruk gjerne også noen bibelske eksempler på hvordan Jesus underviste og møtte mennesker, f.eks.:</a:t>
            </a:r>
          </a:p>
          <a:p>
            <a:pPr marL="0" marR="0" lvl="0" indent="0" algn="l" defTabSz="180000" rtl="0" eaLnBrk="1" fontAlgn="auto" latinLnBrk="0" hangingPunct="1">
              <a:lnSpc>
                <a:spcPct val="100000"/>
              </a:lnSpc>
              <a:spcBef>
                <a:spcPts val="0"/>
              </a:spcBef>
              <a:spcAft>
                <a:spcPts val="0"/>
              </a:spcAft>
              <a:buClrTx/>
              <a:buSzTx/>
              <a:buFontTx/>
              <a:buNone/>
              <a:tabLst/>
              <a:defRPr/>
            </a:pPr>
            <a:endParaRPr lang="nb-NO" sz="800" dirty="0">
              <a:latin typeface="Arial" panose="020B0604020202020204" pitchFamily="34" charset="0"/>
              <a:cs typeface="Arial" panose="020B0604020202020204" pitchFamily="34" charset="0"/>
            </a:endParaRPr>
          </a:p>
          <a:p>
            <a:pPr marL="0" marR="0" lvl="0" indent="0" algn="l" defTabSz="1800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Luk 10,25-34 Den barmhjertige samaritan (som brøt religiøse og kulturelle barrierer for å hjelpe).</a:t>
            </a:r>
          </a:p>
          <a:p>
            <a:pPr marL="0" marR="0" lvl="0" indent="0" algn="l" defTabSz="1800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Joh</a:t>
            </a:r>
            <a:r>
              <a:rPr lang="nb-NO" sz="800" dirty="0">
                <a:latin typeface="Arial" panose="020B0604020202020204" pitchFamily="34" charset="0"/>
                <a:cs typeface="Arial" panose="020B0604020202020204" pitchFamily="34" charset="0"/>
              </a:rPr>
              <a:t> 4,3-30 Den samaritanske kvinnen ved Jakobs brønn, der Jesus overskred religiøse, kulturelle og kjønnsmessige barrierer.</a:t>
            </a:r>
          </a:p>
          <a:p>
            <a:pPr marL="0" marR="0" lvl="0" indent="0" algn="l" defTabSz="1800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a:t>
            </a:r>
            <a:r>
              <a:rPr lang="nb-NO" sz="800" dirty="0" err="1">
                <a:latin typeface="Arial" panose="020B0604020202020204" pitchFamily="34" charset="0"/>
                <a:cs typeface="Arial" panose="020B0604020202020204" pitchFamily="34" charset="0"/>
              </a:rPr>
              <a:t>Joh</a:t>
            </a:r>
            <a:r>
              <a:rPr lang="nb-NO" sz="800" dirty="0">
                <a:latin typeface="Arial" panose="020B0604020202020204" pitchFamily="34" charset="0"/>
                <a:cs typeface="Arial" panose="020B0604020202020204" pitchFamily="34" charset="0"/>
              </a:rPr>
              <a:t> 8,3-11 Kvinnen som ble grepet i hor, og som Jesus </a:t>
            </a:r>
            <a:r>
              <a:rPr lang="nb-NO" sz="800" dirty="0" err="1">
                <a:latin typeface="Arial" panose="020B0604020202020204" pitchFamily="34" charset="0"/>
                <a:cs typeface="Arial" panose="020B0604020202020204" pitchFamily="34" charset="0"/>
              </a:rPr>
              <a:t>møttte</a:t>
            </a:r>
            <a:r>
              <a:rPr lang="nb-NO" sz="800" dirty="0">
                <a:latin typeface="Arial" panose="020B0604020202020204" pitchFamily="34" charset="0"/>
                <a:cs typeface="Arial" panose="020B0604020202020204" pitchFamily="34" charset="0"/>
              </a:rPr>
              <a:t> med radikal nåde og radikal sannhet.</a:t>
            </a:r>
          </a:p>
          <a:p>
            <a:pPr marL="0" marR="0" lvl="0" indent="0" algn="l" defTabSz="180000" rtl="0" eaLnBrk="1" fontAlgn="auto" latinLnBrk="0" hangingPunct="1">
              <a:lnSpc>
                <a:spcPct val="100000"/>
              </a:lnSpc>
              <a:spcBef>
                <a:spcPts val="0"/>
              </a:spcBef>
              <a:spcAft>
                <a:spcPts val="0"/>
              </a:spcAft>
              <a:buClrTx/>
              <a:buSzTx/>
              <a:buFontTx/>
              <a:buNone/>
              <a:tabLst/>
              <a:defRPr/>
            </a:pPr>
            <a:endParaRPr lang="nb-NO" sz="800" dirty="0">
              <a:latin typeface="Arial" panose="020B0604020202020204" pitchFamily="34" charset="0"/>
              <a:cs typeface="Arial" panose="020B0604020202020204" pitchFamily="34" charset="0"/>
            </a:endParaRPr>
          </a:p>
          <a:p>
            <a:pPr marL="0" marR="0" lvl="0" indent="0" algn="l" defTabSz="1800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Matt 9,10 Jesus spiste sammen med «tollere og syndere».</a:t>
            </a:r>
          </a:p>
          <a:p>
            <a:pPr marL="0" marR="0" lvl="0" indent="0" algn="l" defTabSz="1800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Matt 11,19 Anklage mot Jesus: «Se, for en storeter og vindrikker, venn med tollere og syndere!»</a:t>
            </a:r>
          </a:p>
          <a:p>
            <a:pPr marL="0" marR="0" lvl="0" indent="0" algn="l" defTabSz="1800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54273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Les hvert punkt høyt og gi eventuelt</a:t>
            </a:r>
            <a:r>
              <a:rPr lang="nb-NO" baseline="0" dirty="0"/>
              <a:t> </a:t>
            </a:r>
            <a:r>
              <a:rPr lang="nb-NO" dirty="0"/>
              <a:t>en kort kommentar</a:t>
            </a:r>
            <a:r>
              <a:rPr lang="nb-NO" baseline="0" dirty="0"/>
              <a:t> til ett eller flere av punktene.</a:t>
            </a:r>
          </a:p>
          <a:p>
            <a:endParaRPr lang="nb-NO" baseline="0" dirty="0"/>
          </a:p>
          <a:p>
            <a:r>
              <a:rPr lang="nb-NO" b="1" dirty="0"/>
              <a:t>BIBELENS</a:t>
            </a:r>
            <a:r>
              <a:rPr lang="nb-NO" b="1" baseline="0" dirty="0"/>
              <a:t> FØRSTE OG SISTE KAPITTEL</a:t>
            </a:r>
            <a:r>
              <a:rPr lang="nb-NO" b="1" dirty="0"/>
              <a:t>:</a:t>
            </a:r>
            <a:r>
              <a:rPr lang="nb-NO" b="1" baseline="0" dirty="0"/>
              <a:t> </a:t>
            </a:r>
            <a:r>
              <a:rPr lang="nb-NO" dirty="0"/>
              <a:t>Fra Bibelens</a:t>
            </a:r>
            <a:r>
              <a:rPr lang="nb-NO" baseline="0" dirty="0"/>
              <a:t> første kapittel (1 Mos 1,27-28) til Bibelens siste kapittel (</a:t>
            </a:r>
            <a:r>
              <a:rPr lang="nb-NO" baseline="0" dirty="0" err="1"/>
              <a:t>Joh</a:t>
            </a:r>
            <a:r>
              <a:rPr lang="nb-NO" baseline="0" dirty="0"/>
              <a:t> </a:t>
            </a:r>
            <a:r>
              <a:rPr lang="nb-NO" baseline="0" dirty="0" err="1"/>
              <a:t>Åp</a:t>
            </a:r>
            <a:r>
              <a:rPr lang="nb-NO" baseline="0" dirty="0"/>
              <a:t> 22,17: Menigheten er Lammets brud) er budskapet klart: Ekteskapet er Guds skaperordning for mann og kvinne.</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STOR ENIGHET. </a:t>
            </a:r>
            <a:r>
              <a:rPr lang="nb-NO" sz="1200" kern="1200" dirty="0">
                <a:solidFill>
                  <a:schemeClr val="tx1"/>
                </a:solidFill>
                <a:effectLst/>
                <a:latin typeface="+mn-lt"/>
                <a:ea typeface="+mn-ea"/>
                <a:cs typeface="+mn-cs"/>
              </a:rPr>
              <a:t>Det finnes få lærepunkter i den kristne tro som kristne har vært mer enige om gjennom hele kirkens historie enn dette. Kirkesamfunnene er uenige om dåp og nattverd, hvor mange sakramentene det er, nådegaver, kirkeordninger og lederstruktur, osv. Men helt til vår tid har absolutt ALLE kirkesamfunn og kristne vært enige om at ekteskapet er for mann og kvinne. Fortsatt er det overveldende flertallet av kristne enige i dette. Kun 2-3 prosent av kristne i verden i dag tilhører kirkesamfunn som har omdefinert ekteskapet til å være kjønnsnøytralt. (Kilde: Vårt Land 13/11-2015.)</a:t>
            </a:r>
          </a:p>
          <a:p>
            <a:endParaRPr lang="nb-NO" baseline="0" dirty="0"/>
          </a:p>
          <a:p>
            <a:r>
              <a:rPr lang="nb-NO" sz="1200" b="1" kern="1200" dirty="0">
                <a:solidFill>
                  <a:schemeClr val="tx1"/>
                </a:solidFill>
                <a:effectLst/>
                <a:latin typeface="+mn-lt"/>
                <a:ea typeface="+mn-ea"/>
                <a:cs typeface="+mn-cs"/>
              </a:rPr>
              <a:t>BRUD OG BRUDGOM: </a:t>
            </a:r>
            <a:r>
              <a:rPr lang="nb-NO" sz="1200" kern="1200" dirty="0">
                <a:solidFill>
                  <a:schemeClr val="tx1"/>
                </a:solidFill>
                <a:effectLst/>
                <a:latin typeface="+mn-lt"/>
                <a:ea typeface="+mn-ea"/>
                <a:cs typeface="+mn-cs"/>
              </a:rPr>
              <a:t>Hvis man ønsker å vise en oversikt over bibelsteder med tematikken Israel og menigheten som brud, og Gud og Kristus som brudgom, finner man et lysbilde kalt «Han er min brudgom, jeg er hans brud» under menyen «Ekstra PowerPoint-lysbilder» i hovedmenyen «Nyttige ressurser» på www.Samlivsbanken.no</a:t>
            </a:r>
            <a:endParaRPr lang="nb-NO" baseline="0" dirty="0"/>
          </a:p>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Tree>
    <p:extLst>
      <p:ext uri="{BB962C8B-B14F-4D97-AF65-F5344CB8AC3E}">
        <p14:creationId xmlns:p14="http://schemas.microsoft.com/office/powerpoint/2010/main" val="247717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Les</a:t>
            </a:r>
            <a:r>
              <a:rPr lang="nb-NO" baseline="0" dirty="0"/>
              <a:t> tekstene høyt og legg vekt på at Jesus bekrefter ekteskapet mellom mann og kvinne fra skapelsesberetningen i Det gamle testamente. </a:t>
            </a:r>
          </a:p>
          <a:p>
            <a:endParaRPr lang="nb-NO" baseline="0" dirty="0"/>
          </a:p>
          <a:p>
            <a:r>
              <a:rPr lang="nb-NO" baseline="0" dirty="0"/>
              <a:t>Se også ressursarket «Jesus visste hva han snakket om» under punktet «Ressursark» i menyen «Ekstra ressurser».</a:t>
            </a:r>
          </a:p>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5</a:t>
            </a:fld>
            <a:endParaRPr lang="nb-NO"/>
          </a:p>
        </p:txBody>
      </p:sp>
    </p:spTree>
    <p:extLst>
      <p:ext uri="{BB962C8B-B14F-4D97-AF65-F5344CB8AC3E}">
        <p14:creationId xmlns:p14="http://schemas.microsoft.com/office/powerpoint/2010/main" val="215443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a:t>Dette</a:t>
            </a:r>
            <a:r>
              <a:rPr lang="nb-NO" baseline="0"/>
              <a:t> </a:t>
            </a:r>
            <a:r>
              <a:rPr lang="nb-NO" baseline="0" dirty="0"/>
              <a:t>lysbildet finnes også i Temamøte 1. Hvis du nylig har undervist </a:t>
            </a:r>
            <a:r>
              <a:rPr lang="nb-NO" baseline="0" dirty="0" err="1"/>
              <a:t>utifra</a:t>
            </a:r>
            <a:r>
              <a:rPr lang="nb-NO" baseline="0" dirty="0"/>
              <a:t> dette lysbildet, kan du selvfølgelig droppe det nå. </a:t>
            </a:r>
            <a:endParaRPr lang="nb-NO" dirty="0"/>
          </a:p>
          <a:p>
            <a:endParaRPr lang="nb-NO" dirty="0"/>
          </a:p>
          <a:p>
            <a:r>
              <a:rPr lang="nb-NO" dirty="0"/>
              <a:t>* Denne enkle, men tankevekkende presentasjonen av Bibelens ekteskapsteologi på grunnlag av ett</a:t>
            </a:r>
            <a:r>
              <a:rPr lang="nb-NO" baseline="0" dirty="0"/>
              <a:t> vers, kommenteres og forklares kort.</a:t>
            </a:r>
          </a:p>
          <a:p>
            <a:endParaRPr lang="nb-NO" baseline="0" dirty="0"/>
          </a:p>
          <a:p>
            <a:pPr marL="171450" indent="-171450">
              <a:buFont typeface="Arial" pitchFamily="34" charset="0"/>
              <a:buChar char="•"/>
            </a:pPr>
            <a:r>
              <a:rPr lang="nb-NO" baseline="0" dirty="0" err="1"/>
              <a:t>Komment</a:t>
            </a:r>
            <a:r>
              <a:rPr lang="nb-NO" sz="1000" dirty="0" err="1"/>
              <a:t>ér</a:t>
            </a:r>
            <a:r>
              <a:rPr lang="nb-NO" sz="1000" dirty="0"/>
              <a:t> gjerne at uttrykket </a:t>
            </a:r>
            <a:r>
              <a:rPr lang="nb-NO" sz="1000" b="1" dirty="0"/>
              <a:t>«holde fast ved» </a:t>
            </a:r>
            <a:r>
              <a:rPr lang="nb-NO" sz="1000" dirty="0"/>
              <a:t>(</a:t>
            </a:r>
            <a:r>
              <a:rPr lang="nb-NO" sz="1000" i="1" dirty="0" err="1"/>
              <a:t>dabaq</a:t>
            </a:r>
            <a:r>
              <a:rPr lang="nb-NO" sz="1000" dirty="0"/>
              <a:t> på hebraisk) også kan bety «være limt sammen med».</a:t>
            </a:r>
            <a:br>
              <a:rPr lang="nb-NO" sz="1000" dirty="0"/>
            </a:br>
            <a:endParaRPr lang="nb-NO" sz="1000" dirty="0"/>
          </a:p>
          <a:p>
            <a:pPr marL="171450" indent="-171450">
              <a:buFont typeface="Arial" pitchFamily="34" charset="0"/>
              <a:buChar char="•"/>
            </a:pPr>
            <a:r>
              <a:rPr lang="nb-NO" baseline="0" dirty="0"/>
              <a:t>Bibeloversettelsen som blir brukt på lysbildet, er Bibel 2011, utgitt av Det norske Bibelselskap. Dersom taleren ønsker å bruke en annen oversettelse, er det enkelt å endre verset på lysbildet:</a:t>
            </a:r>
            <a:br>
              <a:rPr lang="nb-NO" baseline="0" dirty="0"/>
            </a:br>
            <a:r>
              <a:rPr lang="nb-NO" baseline="0" dirty="0"/>
              <a:t>	</a:t>
            </a:r>
          </a:p>
          <a:p>
            <a:r>
              <a:rPr lang="nb-NO" baseline="0" dirty="0"/>
              <a:t>a) Bibel 88/07, utgitt av Norsk Bibel: </a:t>
            </a:r>
            <a:r>
              <a:rPr lang="nb-NO" b="1" i="1" baseline="0" dirty="0"/>
              <a:t>«Derfor skal mannen forlate far og mor og holde seg til sin hustru, og de to skal være ett kjød.»</a:t>
            </a:r>
          </a:p>
          <a:p>
            <a:endParaRPr lang="nb-NO" baseline="0" dirty="0"/>
          </a:p>
          <a:p>
            <a:r>
              <a:rPr lang="nb-NO" baseline="0" dirty="0"/>
              <a:t>b) Bibelen – Guds Ord, utgitt av Bibelforlaget: </a:t>
            </a:r>
            <a:r>
              <a:rPr lang="nb-NO" b="1" i="1" baseline="0" dirty="0"/>
              <a:t>«Derfor skal mannen forlate sin far og sin mor og være knyttet til sin hustru, og de to skal være ett legeme.»</a:t>
            </a:r>
          </a:p>
          <a:p>
            <a:endParaRPr lang="nb-NO" baseline="0" dirty="0"/>
          </a:p>
          <a:p>
            <a:endParaRPr lang="nb-NO" baseline="0" dirty="0"/>
          </a:p>
          <a:p>
            <a:pPr marL="0" indent="0">
              <a:buFont typeface="Arial" pitchFamily="34" charset="0"/>
              <a:buNone/>
            </a:pPr>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anbefaler at taleren </a:t>
            </a:r>
            <a:r>
              <a:rPr lang="nb-NO" baseline="0" dirty="0"/>
              <a:t>bruker </a:t>
            </a:r>
            <a:r>
              <a:rPr lang="nb-NO" dirty="0"/>
              <a:t>de relevante avsnittene i kapittel 2 i Ekteskapserklæringen</a:t>
            </a:r>
            <a:r>
              <a:rPr lang="nb-NO" baseline="0" dirty="0"/>
              <a:t> når dette lysbildet blir presentert.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r>
              <a:rPr lang="nb-NO" b="1" dirty="0"/>
              <a:t>BUDENE OG KJÆRLIGHETEN. </a:t>
            </a:r>
            <a:r>
              <a:rPr lang="nb-NO" dirty="0"/>
              <a:t>Det er viktig å understreke det grunnleggende faktum at alle Guds bud er gitt i kjærlighet. Vi har fått budene fordi han elsker oss! Den nære sammenhengen mellom budene og kjærligheten kommer tydelig fram i Jesu utsagn i </a:t>
            </a:r>
            <a:r>
              <a:rPr lang="nb-NO" dirty="0" err="1"/>
              <a:t>Joh</a:t>
            </a:r>
            <a:r>
              <a:rPr lang="nb-NO" dirty="0"/>
              <a:t> 15,10.</a:t>
            </a:r>
          </a:p>
          <a:p>
            <a:endParaRPr lang="nb-NO" dirty="0"/>
          </a:p>
          <a:p>
            <a:r>
              <a:rPr lang="nb-NO" b="1" baseline="0" dirty="0"/>
              <a:t>HOR.</a:t>
            </a:r>
            <a:r>
              <a:rPr lang="nb-NO" baseline="0" dirty="0"/>
              <a:t> Definisjonen av ordet «hor» er hentet fra en fotnote til Matt 5,27 i Bergprekenen. Definisjonen stod i Bibelselskapets bibelutgaver i tidsrommet 1985 til 2011. </a:t>
            </a:r>
          </a:p>
          <a:p>
            <a:endParaRPr lang="nb-NO" baseline="0" dirty="0"/>
          </a:p>
          <a:p>
            <a:r>
              <a:rPr lang="nb-NO" baseline="0" dirty="0"/>
              <a:t>Bruken av ordet «hor» i norske bibeloversettelser kan være uheldig fordi mange tror at det dreier seg om «horer» og prostitusjon. Men ordet har en mye videre betydning. I mange engelske bibeloversettelser blir det greske ordet oversatt med uttrykket «seksuell umoral».</a:t>
            </a:r>
          </a:p>
          <a:p>
            <a:endParaRPr lang="nb-NO" baseline="0" dirty="0"/>
          </a:p>
          <a:p>
            <a:r>
              <a:rPr lang="nb-NO" sz="1200" b="1" kern="1200" dirty="0">
                <a:solidFill>
                  <a:schemeClr val="tx1"/>
                </a:solidFill>
                <a:effectLst/>
                <a:latin typeface="+mn-lt"/>
                <a:ea typeface="+mn-ea"/>
                <a:cs typeface="+mn-cs"/>
              </a:rPr>
              <a:t>HOMOSEKSUELL ATFERD.</a:t>
            </a:r>
            <a:r>
              <a:rPr lang="nb-NO" sz="1200" kern="1200" dirty="0">
                <a:solidFill>
                  <a:schemeClr val="tx1"/>
                </a:solidFill>
                <a:effectLst/>
                <a:latin typeface="+mn-lt"/>
                <a:ea typeface="+mn-ea"/>
                <a:cs typeface="+mn-cs"/>
              </a:rPr>
              <a:t> Når det gjelder de tre bibelavsnittene på lysbildet, finner man en nyttig og kortfattet gjennomgang av disse versene på side 8-9 i bladet «Homofili og kristen tro». Dette ligger som et PDF-dokument på www.homofili.com.</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225809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 </a:t>
            </a:r>
            <a:r>
              <a:rPr lang="nb-NO" sz="1200" b="1" kern="1200" dirty="0">
                <a:solidFill>
                  <a:schemeClr val="tx1"/>
                </a:solidFill>
                <a:latin typeface="+mn-lt"/>
                <a:ea typeface="+mn-ea"/>
                <a:cs typeface="+mn-cs"/>
              </a:rPr>
              <a:t>INNLEDNING</a:t>
            </a:r>
            <a:r>
              <a:rPr lang="nb-NO" sz="1200" kern="1200" dirty="0">
                <a:solidFill>
                  <a:schemeClr val="tx1"/>
                </a:solidFill>
                <a:latin typeface="+mn-lt"/>
                <a:ea typeface="+mn-ea"/>
                <a:cs typeface="+mn-cs"/>
              </a:rPr>
              <a:t>: En teologi som omdefinerer ekteskapet og oppløser betydningen av mann og kvinne, mor og far, er som regel et resultat av en ny teologi også på ett eller flere andre områder. Det skyldes</a:t>
            </a:r>
            <a:r>
              <a:rPr lang="nb-NO" sz="1200" kern="1200" baseline="0" dirty="0">
                <a:solidFill>
                  <a:schemeClr val="tx1"/>
                </a:solidFill>
                <a:latin typeface="+mn-lt"/>
                <a:ea typeface="+mn-ea"/>
                <a:cs typeface="+mn-cs"/>
              </a:rPr>
              <a:t> gjerne dypereliggende årsaker, som f.eks.:</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Bibelsynet – </a:t>
            </a:r>
            <a:r>
              <a:rPr lang="nb-NO" sz="1200" b="0" i="1" kern="1200" dirty="0">
                <a:solidFill>
                  <a:schemeClr val="tx1"/>
                </a:solidFill>
                <a:latin typeface="+mn-lt"/>
                <a:ea typeface="+mn-ea"/>
                <a:cs typeface="+mn-cs"/>
              </a:rPr>
              <a:t>Er</a:t>
            </a:r>
            <a:r>
              <a:rPr lang="nb-NO" sz="1200" b="0" kern="1200" dirty="0">
                <a:solidFill>
                  <a:schemeClr val="tx1"/>
                </a:solidFill>
                <a:latin typeface="+mn-lt"/>
                <a:ea typeface="+mn-ea"/>
                <a:cs typeface="+mn-cs"/>
              </a:rPr>
              <a:t> Bibelen Guds ord, eller </a:t>
            </a:r>
            <a:r>
              <a:rPr lang="nb-NO" sz="1200" b="0" i="1" kern="1200" dirty="0">
                <a:solidFill>
                  <a:schemeClr val="tx1"/>
                </a:solidFill>
                <a:latin typeface="+mn-lt"/>
                <a:ea typeface="+mn-ea"/>
                <a:cs typeface="+mn-cs"/>
              </a:rPr>
              <a:t>inneholder</a:t>
            </a:r>
            <a:r>
              <a:rPr lang="nb-NO" sz="1200" b="0" kern="1200" dirty="0">
                <a:solidFill>
                  <a:schemeClr val="tx1"/>
                </a:solidFill>
                <a:latin typeface="+mn-lt"/>
                <a:ea typeface="+mn-ea"/>
                <a:cs typeface="+mn-cs"/>
              </a:rPr>
              <a:t> Bibelen bare Guds ord?</a:t>
            </a: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Apostlenes og Jesu autoritet – </a:t>
            </a:r>
            <a:r>
              <a:rPr lang="nb-NO" sz="1200" b="0" i="0" kern="1200" dirty="0">
                <a:solidFill>
                  <a:schemeClr val="tx1"/>
                </a:solidFill>
                <a:latin typeface="+mn-lt"/>
                <a:ea typeface="+mn-ea"/>
                <a:cs typeface="+mn-cs"/>
              </a:rPr>
              <a:t>Er vi forpliktet</a:t>
            </a:r>
            <a:r>
              <a:rPr lang="nb-NO" sz="1200" b="0" i="0" kern="1200" baseline="0" dirty="0">
                <a:solidFill>
                  <a:schemeClr val="tx1"/>
                </a:solidFill>
                <a:latin typeface="+mn-lt"/>
                <a:ea typeface="+mn-ea"/>
                <a:cs typeface="+mn-cs"/>
              </a:rPr>
              <a:t> på det de sier? Eller har vi frihet til å legge til side det vi ikke liker, eller som «ikke passer i en ny tid»?</a:t>
            </a:r>
            <a:endParaRPr lang="nb-NO" sz="1200" b="0" i="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Evangelieforståelsen – </a:t>
            </a:r>
            <a:r>
              <a:rPr lang="nb-NO" sz="1200" b="0" kern="1200" dirty="0">
                <a:solidFill>
                  <a:schemeClr val="tx1"/>
                </a:solidFill>
                <a:latin typeface="+mn-lt"/>
                <a:ea typeface="+mn-ea"/>
                <a:cs typeface="+mn-cs"/>
              </a:rPr>
              <a:t>Hva er egentlig</a:t>
            </a:r>
            <a:r>
              <a:rPr lang="nb-NO" sz="1200" b="0" kern="1200" baseline="0" dirty="0">
                <a:solidFill>
                  <a:schemeClr val="tx1"/>
                </a:solidFill>
                <a:latin typeface="+mn-lt"/>
                <a:ea typeface="+mn-ea"/>
                <a:cs typeface="+mn-cs"/>
              </a:rPr>
              <a:t> innholdet i evangeliet? Har evangeliet konsekvenser for livsførsel og etikk, eller dreier det seg bare om «åndelige» sannheter?</a:t>
            </a:r>
            <a:endParaRPr lang="nb-NO" sz="1200" b="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Teologien om synd og nåde –</a:t>
            </a:r>
            <a:r>
              <a:rPr lang="nb-NO" sz="1200" b="1" kern="1200" baseline="0" dirty="0">
                <a:solidFill>
                  <a:schemeClr val="tx1"/>
                </a:solidFill>
                <a:latin typeface="+mn-lt"/>
                <a:ea typeface="+mn-ea"/>
                <a:cs typeface="+mn-cs"/>
              </a:rPr>
              <a:t> </a:t>
            </a:r>
            <a:r>
              <a:rPr lang="nb-NO" sz="1200" b="0" kern="1200" baseline="0" dirty="0">
                <a:solidFill>
                  <a:schemeClr val="tx1"/>
                </a:solidFill>
                <a:latin typeface="+mn-lt"/>
                <a:ea typeface="+mn-ea"/>
                <a:cs typeface="+mn-cs"/>
              </a:rPr>
              <a:t>Er synd både synd mot Gud og mot mennesker? Hva er nåde, og hva er «billig nåde»? (D. </a:t>
            </a:r>
            <a:r>
              <a:rPr lang="nb-NO" sz="1200" b="0" kern="1200" baseline="0" dirty="0" err="1">
                <a:solidFill>
                  <a:schemeClr val="tx1"/>
                </a:solidFill>
                <a:latin typeface="+mn-lt"/>
                <a:ea typeface="+mn-ea"/>
                <a:cs typeface="+mn-cs"/>
              </a:rPr>
              <a:t>Bonhoeffer</a:t>
            </a:r>
            <a:r>
              <a:rPr lang="nb-NO" sz="1200" b="0" kern="1200" baseline="0" dirty="0">
                <a:solidFill>
                  <a:schemeClr val="tx1"/>
                </a:solidFill>
                <a:latin typeface="+mn-lt"/>
                <a:ea typeface="+mn-ea"/>
                <a:cs typeface="+mn-cs"/>
              </a:rPr>
              <a:t>). Hva er omvendelse?</a:t>
            </a:r>
            <a:endParaRPr lang="nb-NO" sz="1200" b="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Frelseslæren – </a:t>
            </a:r>
            <a:r>
              <a:rPr lang="nb-NO" sz="1200" b="0" kern="1200" dirty="0">
                <a:solidFill>
                  <a:schemeClr val="tx1"/>
                </a:solidFill>
                <a:latin typeface="+mn-lt"/>
                <a:ea typeface="+mn-ea"/>
                <a:cs typeface="+mn-cs"/>
              </a:rPr>
              <a:t>Finnes det to utganger på livet? Frelse</a:t>
            </a:r>
            <a:r>
              <a:rPr lang="nb-NO" sz="1200" b="0" kern="1200" baseline="0" dirty="0">
                <a:solidFill>
                  <a:schemeClr val="tx1"/>
                </a:solidFill>
                <a:latin typeface="+mn-lt"/>
                <a:ea typeface="+mn-ea"/>
                <a:cs typeface="+mn-cs"/>
              </a:rPr>
              <a:t> og fortapelse? Eller blir alle frelst til slutt? </a:t>
            </a:r>
            <a:endParaRPr lang="nb-NO" sz="1200" b="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Åpenbaringsteologien </a:t>
            </a:r>
            <a:r>
              <a:rPr lang="nb-NO" sz="1200" b="0" kern="1200" dirty="0">
                <a:solidFill>
                  <a:schemeClr val="tx1"/>
                </a:solidFill>
                <a:latin typeface="+mn-lt"/>
                <a:ea typeface="+mn-ea"/>
                <a:cs typeface="+mn-cs"/>
              </a:rPr>
              <a:t>– Hvordan har Gud åpenbart seg og sin vilje? Kan </a:t>
            </a:r>
            <a:r>
              <a:rPr lang="nb-NO" sz="1200" b="0" kern="1200" baseline="0" dirty="0">
                <a:solidFill>
                  <a:schemeClr val="tx1"/>
                </a:solidFill>
                <a:latin typeface="+mn-lt"/>
                <a:ea typeface="+mn-ea"/>
                <a:cs typeface="+mn-cs"/>
              </a:rPr>
              <a:t>menneskelige erfaringer erstatte deler av Guds åpenbaring?</a:t>
            </a:r>
            <a:endParaRPr lang="nb-NO" sz="1200" b="0" kern="1200" dirty="0">
              <a:solidFill>
                <a:schemeClr val="tx1"/>
              </a:solidFill>
              <a:latin typeface="+mn-lt"/>
              <a:ea typeface="+mn-ea"/>
              <a:cs typeface="+mn-cs"/>
            </a:endParaRPr>
          </a:p>
          <a:p>
            <a:pPr defTabSz="360000">
              <a:lnSpc>
                <a:spcPts val="3400"/>
              </a:lnSpc>
            </a:pPr>
            <a:r>
              <a:rPr lang="nb-NO" sz="1200" dirty="0">
                <a:latin typeface="Arial" panose="020B0604020202020204" pitchFamily="34" charset="0"/>
                <a:cs typeface="Arial" panose="020B0604020202020204" pitchFamily="34" charset="0"/>
              </a:rPr>
              <a:t>•</a:t>
            </a:r>
            <a:r>
              <a:rPr lang="nb-NO" sz="1200" b="1" kern="1200" dirty="0">
                <a:solidFill>
                  <a:schemeClr val="tx1"/>
                </a:solidFill>
                <a:latin typeface="+mn-lt"/>
                <a:ea typeface="+mn-ea"/>
                <a:cs typeface="+mn-cs"/>
              </a:rPr>
              <a:t> Kirkeforståelsen – </a:t>
            </a:r>
            <a:r>
              <a:rPr lang="nb-NO" sz="1200" b="0" kern="1200" dirty="0">
                <a:solidFill>
                  <a:schemeClr val="tx1"/>
                </a:solidFill>
                <a:latin typeface="+mn-lt"/>
                <a:ea typeface="+mn-ea"/>
                <a:cs typeface="+mn-cs"/>
              </a:rPr>
              <a:t>Hva er egentlig kirken? Hvem hører til i den? Hvem bestemmer teologien? Hvilken</a:t>
            </a:r>
            <a:r>
              <a:rPr lang="nb-NO" sz="1200" b="0" kern="1200" baseline="0" dirty="0">
                <a:solidFill>
                  <a:schemeClr val="tx1"/>
                </a:solidFill>
                <a:latin typeface="+mn-lt"/>
                <a:ea typeface="+mn-ea"/>
                <a:cs typeface="+mn-cs"/>
              </a:rPr>
              <a:t> relasjon er det mellom Gud og menigheten?</a:t>
            </a:r>
          </a:p>
          <a:p>
            <a:pPr defTabSz="360000">
              <a:lnSpc>
                <a:spcPts val="3400"/>
              </a:lnSpc>
            </a:pPr>
            <a:r>
              <a:rPr lang="nb-NO" sz="1200" dirty="0">
                <a:latin typeface="Arial" panose="020B0604020202020204" pitchFamily="34" charset="0"/>
                <a:cs typeface="Arial" panose="020B0604020202020204" pitchFamily="34" charset="0"/>
              </a:rPr>
              <a:t>• </a:t>
            </a:r>
            <a:r>
              <a:rPr lang="nb-NO" sz="1200" b="1" dirty="0">
                <a:latin typeface="Arial" panose="020B0604020202020204" pitchFamily="34" charset="0"/>
                <a:cs typeface="Arial" panose="020B0604020202020204" pitchFamily="34" charset="0"/>
              </a:rPr>
              <a:t>Skapelsesteologien</a:t>
            </a:r>
            <a:r>
              <a:rPr lang="nb-NO" sz="1200" dirty="0">
                <a:latin typeface="Arial" panose="020B0604020202020204" pitchFamily="34" charset="0"/>
                <a:cs typeface="Arial" panose="020B0604020202020204" pitchFamily="34" charset="0"/>
              </a:rPr>
              <a:t> –</a:t>
            </a:r>
            <a:r>
              <a:rPr lang="nb-NO" sz="1200" baseline="0" dirty="0">
                <a:latin typeface="Arial" panose="020B0604020202020204" pitchFamily="34" charset="0"/>
                <a:cs typeface="Arial" panose="020B0604020202020204" pitchFamily="34" charset="0"/>
              </a:rPr>
              <a:t> Hva innebærer det at Gud er Skaper og kjenner sitt skaperverk i minste detalj?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EN ANNEN JESUS, EN ANNEN ÅND, ET ANNET EVANGELIUM?</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Et tankevekkende utsagn av Paulus i 2 Kor 11,3-4 kan eventuelt brukes i forbindelse med dette lysbildet: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«Jeg er redd at slik slangen narret Eva med sin list, skal også deres tanker bli ført på avveier, bort fra den oppriktige og rene hengivenhet til Kristus. For dere tåler det svært så godt når noen kommer og forkynner </a:t>
            </a:r>
            <a:r>
              <a:rPr lang="nb-NO" sz="1200" b="1" i="1" kern="1200" dirty="0">
                <a:solidFill>
                  <a:schemeClr val="tx1"/>
                </a:solidFill>
                <a:effectLst/>
                <a:latin typeface="+mn-lt"/>
                <a:ea typeface="+mn-ea"/>
                <a:cs typeface="+mn-cs"/>
              </a:rPr>
              <a:t>en annen Jesus</a:t>
            </a:r>
            <a:r>
              <a:rPr lang="nb-NO" sz="1200" kern="1200" dirty="0">
                <a:solidFill>
                  <a:schemeClr val="tx1"/>
                </a:solidFill>
                <a:effectLst/>
                <a:latin typeface="+mn-lt"/>
                <a:ea typeface="+mn-ea"/>
                <a:cs typeface="+mn-cs"/>
              </a:rPr>
              <a:t> enn ham vi har forkynt, eller når dere får </a:t>
            </a:r>
            <a:r>
              <a:rPr lang="nb-NO" sz="1200" b="1" i="1" kern="1200" dirty="0">
                <a:solidFill>
                  <a:schemeClr val="tx1"/>
                </a:solidFill>
                <a:effectLst/>
                <a:latin typeface="+mn-lt"/>
                <a:ea typeface="+mn-ea"/>
                <a:cs typeface="+mn-cs"/>
              </a:rPr>
              <a:t>en annen ånd</a:t>
            </a:r>
            <a:r>
              <a:rPr lang="nb-NO" sz="1200" kern="1200" dirty="0">
                <a:solidFill>
                  <a:schemeClr val="tx1"/>
                </a:solidFill>
                <a:effectLst/>
                <a:latin typeface="+mn-lt"/>
                <a:ea typeface="+mn-ea"/>
                <a:cs typeface="+mn-cs"/>
              </a:rPr>
              <a:t> enn den dere har fått, eller </a:t>
            </a:r>
            <a:r>
              <a:rPr lang="nb-NO" sz="1200" b="1" i="1" kern="1200" dirty="0">
                <a:solidFill>
                  <a:schemeClr val="tx1"/>
                </a:solidFill>
                <a:effectLst/>
                <a:latin typeface="+mn-lt"/>
                <a:ea typeface="+mn-ea"/>
                <a:cs typeface="+mn-cs"/>
              </a:rPr>
              <a:t>et annet evangelium</a:t>
            </a:r>
            <a:r>
              <a:rPr lang="nb-NO" sz="1200" kern="1200" dirty="0">
                <a:solidFill>
                  <a:schemeClr val="tx1"/>
                </a:solidFill>
                <a:effectLst/>
                <a:latin typeface="+mn-lt"/>
                <a:ea typeface="+mn-ea"/>
                <a:cs typeface="+mn-cs"/>
              </a:rPr>
              <a:t> enn det dere har tatt imot.»</a:t>
            </a:r>
          </a:p>
          <a:p>
            <a:pPr marL="0" indent="0">
              <a:buFont typeface="Arial" pitchFamily="34" charset="0"/>
              <a:buNone/>
            </a:pPr>
            <a:endParaRPr lang="nb-NO" sz="1200" kern="1200" dirty="0">
              <a:solidFill>
                <a:schemeClr val="tx1"/>
              </a:solidFill>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Tree>
    <p:extLst>
      <p:ext uri="{BB962C8B-B14F-4D97-AF65-F5344CB8AC3E}">
        <p14:creationId xmlns:p14="http://schemas.microsoft.com/office/powerpoint/2010/main" val="171266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1" dirty="0"/>
              <a:t>TIPS OG MOMENTER TIL TALEREN</a:t>
            </a:r>
          </a:p>
          <a:p>
            <a:pPr marL="0" indent="0">
              <a:buFont typeface="Arial" charset="0"/>
              <a:buNone/>
            </a:pPr>
            <a:endParaRPr lang="nb-NO" dirty="0"/>
          </a:p>
          <a:p>
            <a:pPr marL="0" indent="0">
              <a:buFont typeface="Arial" charset="0"/>
              <a:buNone/>
            </a:pPr>
            <a:r>
              <a:rPr lang="nb-NO" dirty="0"/>
              <a:t>Taleren</a:t>
            </a:r>
            <a:r>
              <a:rPr lang="nb-NO" baseline="0" dirty="0"/>
              <a:t> kan kort kommentere hvert av punktene </a:t>
            </a:r>
            <a:r>
              <a:rPr lang="nb-NO" baseline="0" dirty="0" err="1"/>
              <a:t>utifra</a:t>
            </a:r>
            <a:r>
              <a:rPr lang="nb-NO" baseline="0" dirty="0"/>
              <a:t> sin egen refleksjon og erfaringer.</a:t>
            </a:r>
          </a:p>
          <a:p>
            <a:pPr marL="0" indent="0">
              <a:buFont typeface="Arial" charset="0"/>
              <a:buNone/>
            </a:pPr>
            <a:endParaRPr lang="nb-NO" baseline="0" dirty="0"/>
          </a:p>
          <a:p>
            <a:pPr marL="0" indent="0">
              <a:buFont typeface="Arial" charset="0"/>
              <a:buNone/>
            </a:pPr>
            <a:r>
              <a:rPr lang="nb-NO" baseline="0" dirty="0"/>
              <a:t>De få kirkesamfunnene som har omdefinert ekteskapet og gjort det kjønnsnøytralt, befinner seg i Europa og Nord-Amerika. De største av disse er de tre skandinaviske folkekirkene – i Norge, Sverige og Danmark.</a:t>
            </a:r>
          </a:p>
          <a:p>
            <a:pPr marL="0" indent="0">
              <a:buFont typeface="Arial" charset="0"/>
              <a:buNone/>
            </a:pPr>
            <a:endParaRPr lang="nb-NO" baseline="0" dirty="0"/>
          </a:p>
          <a:p>
            <a:r>
              <a:rPr lang="nb-NO" sz="1200" kern="1200" dirty="0">
                <a:solidFill>
                  <a:schemeClr val="tx1"/>
                </a:solidFill>
                <a:effectLst/>
                <a:latin typeface="+mn-lt"/>
                <a:ea typeface="+mn-ea"/>
                <a:cs typeface="+mn-cs"/>
              </a:rPr>
              <a:t>Den nye teologien om ekteskap og samliv har skapt store spenninger mellom nasjonale kirker i flere land, og også internasjonalt. F.eks. har verdens største lutherske kirkesamfunn, </a:t>
            </a:r>
            <a:r>
              <a:rPr lang="nb-NO" sz="1200" kern="1200" dirty="0" err="1">
                <a:solidFill>
                  <a:schemeClr val="tx1"/>
                </a:solidFill>
                <a:effectLst/>
                <a:latin typeface="+mn-lt"/>
                <a:ea typeface="+mn-ea"/>
                <a:cs typeface="+mn-cs"/>
              </a:rPr>
              <a:t>Mekan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Yesu</a:t>
            </a:r>
            <a:r>
              <a:rPr lang="nb-NO" sz="1200" kern="1200" dirty="0">
                <a:solidFill>
                  <a:schemeClr val="tx1"/>
                </a:solidFill>
                <a:effectLst/>
                <a:latin typeface="+mn-lt"/>
                <a:ea typeface="+mn-ea"/>
                <a:cs typeface="+mn-cs"/>
              </a:rPr>
              <a:t>-kirken i Etiopia, brutt samarbeidet med lutherske kirker i USA og Sverige og taper derved flere millioner kroner i støtte hvert år. Den russisk-ortodokse kirke har brutt kontakten med </a:t>
            </a:r>
            <a:r>
              <a:rPr lang="nb-NO" sz="1200" kern="1200" dirty="0" err="1">
                <a:solidFill>
                  <a:schemeClr val="tx1"/>
                </a:solidFill>
                <a:effectLst/>
                <a:latin typeface="+mn-lt"/>
                <a:ea typeface="+mn-ea"/>
                <a:cs typeface="+mn-cs"/>
              </a:rPr>
              <a:t>Svenska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Kyrkan</a:t>
            </a:r>
            <a:r>
              <a:rPr lang="nb-NO" sz="1200" kern="1200" dirty="0">
                <a:solidFill>
                  <a:schemeClr val="tx1"/>
                </a:solidFill>
                <a:effectLst/>
                <a:latin typeface="+mn-lt"/>
                <a:ea typeface="+mn-ea"/>
                <a:cs typeface="+mn-cs"/>
              </a:rPr>
              <a:t> og anerkjenner ikke lenger deres dåp som kristen dåp. Det betyr at svenske personer som konverterer til den russisk-ortodokse kirke, må døpes på nytt. I århundrer anerkjente den russisk-ortodokse kirken dåp utført i </a:t>
            </a:r>
            <a:r>
              <a:rPr lang="nb-NO" sz="1200" kern="1200" dirty="0" err="1">
                <a:solidFill>
                  <a:schemeClr val="tx1"/>
                </a:solidFill>
                <a:effectLst/>
                <a:latin typeface="+mn-lt"/>
                <a:ea typeface="+mn-ea"/>
                <a:cs typeface="+mn-cs"/>
              </a:rPr>
              <a:t>Svenska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kyrkan</a:t>
            </a:r>
            <a:r>
              <a:rPr lang="nb-NO" sz="1200" kern="1200" dirty="0">
                <a:solidFill>
                  <a:schemeClr val="tx1"/>
                </a:solidFill>
                <a:effectLst/>
                <a:latin typeface="+mn-lt"/>
                <a:ea typeface="+mn-ea"/>
                <a:cs typeface="+mn-cs"/>
              </a:rPr>
              <a:t>, men ikke lengre.</a:t>
            </a:r>
          </a:p>
          <a:p>
            <a:pPr marL="0" indent="0">
              <a:buFont typeface="Arial" charset="0"/>
              <a:buNone/>
            </a:pPr>
            <a:endParaRPr lang="nb-NO" baseline="0" dirty="0"/>
          </a:p>
          <a:p>
            <a:r>
              <a:rPr lang="nb-NO" sz="1200" kern="1200" dirty="0">
                <a:solidFill>
                  <a:schemeClr val="tx1"/>
                </a:solidFill>
                <a:effectLst/>
                <a:latin typeface="+mn-lt"/>
                <a:ea typeface="+mn-ea"/>
                <a:cs typeface="+mn-cs"/>
              </a:rPr>
              <a:t>Angående det siste punktet på lysbildet: Trakassering, vold og forfølgelse mot homofile og andre seksuelle minoriteter, publiserte avisen Dagen en god leder om i september 2018:</a:t>
            </a:r>
          </a:p>
          <a:p>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hlinkClick r:id="rId3"/>
              </a:rPr>
              <a:t>http://www.dagen.no/dagensdebatt/lederartikkel/Lederartikkel/Det-vi-st%C3%A5r-sammen-med-de-homofile-om-657907</a:t>
            </a:r>
            <a:endParaRPr lang="nb-NO" dirty="0"/>
          </a:p>
          <a:p>
            <a:pPr marL="0" indent="0">
              <a:buFont typeface="Arial" charset="0"/>
              <a:buNone/>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409613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09.03.2019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09.03.2019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09.03.2019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692696"/>
            <a:ext cx="7772400" cy="1584176"/>
          </a:xfrm>
        </p:spPr>
        <p:txBody>
          <a:bodyPr/>
          <a:lstStyle/>
          <a:p>
            <a:r>
              <a:rPr lang="nb-NO" sz="4800" dirty="0">
                <a:solidFill>
                  <a:srgbClr val="7030A0"/>
                </a:solidFill>
                <a:effectLst/>
                <a:latin typeface="Arial Black" panose="020B0A04020102020204" pitchFamily="34" charset="0"/>
              </a:rPr>
              <a:t>J</a:t>
            </a:r>
            <a:r>
              <a:rPr lang="nb-NO" sz="4400" dirty="0">
                <a:solidFill>
                  <a:srgbClr val="7030A0"/>
                </a:solidFill>
                <a:effectLst/>
                <a:latin typeface="Arial Black" panose="020B0A04020102020204" pitchFamily="34" charset="0"/>
              </a:rPr>
              <a:t>esus som forbilde </a:t>
            </a:r>
            <a:br>
              <a:rPr lang="nb-NO" sz="4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og Bibelen som autoritet</a:t>
            </a: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2" descr="Bilderesultat for adulteress Jes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adulteress Jes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descr="Bilderesultat for adultere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32" y="2708920"/>
            <a:ext cx="297632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2771800" y="5373216"/>
            <a:ext cx="3528392" cy="584775"/>
          </a:xfrm>
          <a:prstGeom prst="rect">
            <a:avLst/>
          </a:prstGeom>
          <a:noFill/>
        </p:spPr>
        <p:txBody>
          <a:bodyPr wrap="square" rtlCol="0">
            <a:spAutoFit/>
          </a:bodyPr>
          <a:lstStyle/>
          <a:p>
            <a:pPr algn="ctr"/>
            <a:r>
              <a:rPr lang="nb-NO" sz="3200" dirty="0">
                <a:latin typeface="Arial Black" panose="020B0A04020102020204" pitchFamily="34" charset="0"/>
              </a:rPr>
              <a:t>Temamøte 3</a:t>
            </a:r>
          </a:p>
        </p:txBody>
      </p:sp>
    </p:spTree>
    <p:extLst>
      <p:ext uri="{BB962C8B-B14F-4D97-AF65-F5344CB8AC3E}">
        <p14:creationId xmlns:p14="http://schemas.microsoft.com/office/powerpoint/2010/main" val="388236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260648"/>
            <a:ext cx="8676456" cy="6340197"/>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Mange typer kjærlighet</a:t>
            </a:r>
          </a:p>
          <a:p>
            <a:endParaRPr lang="nb-NO" sz="1400" dirty="0"/>
          </a:p>
          <a:p>
            <a:r>
              <a:rPr lang="nb-NO" sz="2200" b="1" dirty="0"/>
              <a:t>• </a:t>
            </a:r>
            <a:r>
              <a:rPr lang="nb-NO" sz="2200" dirty="0">
                <a:latin typeface="Arial" panose="020B0604020202020204" pitchFamily="34" charset="0"/>
                <a:cs typeface="Arial" panose="020B0604020202020204" pitchFamily="34" charset="0"/>
              </a:rPr>
              <a:t>På gresk, NTs språk, har de fire ord for kjærlighet: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200" b="1" i="1" dirty="0">
                <a:latin typeface="Arial" panose="020B0604020202020204" pitchFamily="34" charset="0"/>
                <a:cs typeface="Arial" panose="020B0604020202020204" pitchFamily="34" charset="0"/>
              </a:rPr>
              <a:t>   *</a:t>
            </a:r>
            <a:r>
              <a:rPr lang="nb-NO" sz="2400" b="1" i="1" dirty="0">
                <a:latin typeface="Arial" panose="020B0604020202020204" pitchFamily="34" charset="0"/>
                <a:cs typeface="Arial" panose="020B0604020202020204" pitchFamily="34" charset="0"/>
              </a:rPr>
              <a:t> Agape</a:t>
            </a:r>
            <a:r>
              <a:rPr lang="nb-NO" sz="2400" dirty="0">
                <a:latin typeface="Arial" panose="020B0604020202020204" pitchFamily="34" charset="0"/>
                <a:cs typeface="Arial" panose="020B0604020202020204" pitchFamily="34" charset="0"/>
              </a:rPr>
              <a:t> – Guds kjærlighet til oss, og gjennom oss til andre</a:t>
            </a: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err="1">
                <a:latin typeface="Arial" panose="020B0604020202020204" pitchFamily="34" charset="0"/>
                <a:cs typeface="Arial" panose="020B0604020202020204" pitchFamily="34" charset="0"/>
              </a:rPr>
              <a:t>Filia</a:t>
            </a:r>
            <a:r>
              <a:rPr lang="nb-NO" sz="2400" dirty="0">
                <a:latin typeface="Arial" panose="020B0604020202020204" pitchFamily="34" charset="0"/>
                <a:cs typeface="Arial" panose="020B0604020202020204" pitchFamily="34" charset="0"/>
              </a:rPr>
              <a:t> – vennskapelig kjærlighet</a:t>
            </a:r>
            <a:endParaRPr lang="nb-NO" sz="22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 </a:t>
            </a:r>
            <a:r>
              <a:rPr lang="nb-NO" sz="2400" b="1" i="1" dirty="0" err="1">
                <a:latin typeface="Arial" panose="020B0604020202020204" pitchFamily="34" charset="0"/>
                <a:cs typeface="Arial" panose="020B0604020202020204" pitchFamily="34" charset="0"/>
              </a:rPr>
              <a:t>Storge</a:t>
            </a:r>
            <a:r>
              <a:rPr lang="nb-NO" sz="24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 kjærlighet i familien og slekten </a:t>
            </a:r>
            <a:endParaRPr lang="nb-NO" sz="2200" dirty="0">
              <a:latin typeface="Arial" panose="020B0604020202020204" pitchFamily="34" charset="0"/>
              <a:cs typeface="Arial" panose="020B0604020202020204" pitchFamily="34" charset="0"/>
            </a:endParaRP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a:latin typeface="Arial" panose="020B0604020202020204" pitchFamily="34" charset="0"/>
                <a:cs typeface="Arial" panose="020B0604020202020204" pitchFamily="34" charset="0"/>
              </a:rPr>
              <a:t>Eros</a:t>
            </a:r>
            <a:r>
              <a:rPr lang="nb-NO" sz="2400" dirty="0">
                <a:latin typeface="Arial" panose="020B0604020202020204" pitchFamily="34" charset="0"/>
                <a:cs typeface="Arial" panose="020B0604020202020204" pitchFamily="34" charset="0"/>
              </a:rPr>
              <a:t> – erotisk, romantisk og seksuell kjærlighet</a:t>
            </a:r>
            <a:endParaRPr lang="nb-NO" sz="2200" dirty="0">
              <a:latin typeface="Arial" panose="020B0604020202020204" pitchFamily="34" charset="0"/>
              <a:cs typeface="Arial" panose="020B0604020202020204" pitchFamily="34" charset="0"/>
            </a:endParaRPr>
          </a:p>
          <a:p>
            <a:br>
              <a:rPr lang="nb-NO" sz="1200" b="1" dirty="0"/>
            </a:br>
            <a:r>
              <a:rPr lang="nb-NO" sz="1200" b="1" dirty="0"/>
              <a:t>    </a:t>
            </a:r>
            <a:endParaRPr lang="nb-NO" sz="1000" dirty="0">
              <a:latin typeface="Arial" panose="020B0604020202020204" pitchFamily="34" charset="0"/>
              <a:cs typeface="Arial" panose="020B0604020202020204" pitchFamily="34" charset="0"/>
            </a:endParaRPr>
          </a:p>
          <a:p>
            <a:r>
              <a:rPr lang="nb-NO" sz="2400" b="1" dirty="0"/>
              <a:t>• </a:t>
            </a:r>
            <a:r>
              <a:rPr lang="nb-NO" sz="2400" dirty="0">
                <a:latin typeface="+mj-lt"/>
              </a:rPr>
              <a:t>I NT er </a:t>
            </a:r>
            <a:r>
              <a:rPr lang="nb-NO" sz="2400" i="1" dirty="0">
                <a:latin typeface="+mj-lt"/>
              </a:rPr>
              <a:t>agape </a:t>
            </a:r>
            <a:r>
              <a:rPr lang="nb-NO" sz="2400" dirty="0">
                <a:latin typeface="+mj-lt"/>
              </a:rPr>
              <a:t>det mest brukte ordet for kjærlighet</a:t>
            </a:r>
            <a:r>
              <a:rPr lang="nb-NO" sz="2200" i="1" dirty="0">
                <a:latin typeface="+mj-lt"/>
              </a:rPr>
              <a:t>.</a:t>
            </a:r>
          </a:p>
          <a:p>
            <a:r>
              <a:rPr lang="nb-NO" sz="1200" i="1" dirty="0">
                <a:latin typeface="+mj-lt"/>
              </a:rPr>
              <a:t> </a:t>
            </a:r>
            <a:br>
              <a:rPr lang="nb-NO" sz="2200" i="1" dirty="0">
                <a:latin typeface="+mj-lt"/>
              </a:rPr>
            </a:br>
            <a:r>
              <a:rPr lang="nb-NO" sz="2200" i="1" dirty="0">
                <a:latin typeface="+mj-lt"/>
              </a:rPr>
              <a:t>   </a:t>
            </a:r>
            <a:r>
              <a:rPr lang="nb-NO" sz="2400" i="1" dirty="0">
                <a:latin typeface="+mj-lt"/>
              </a:rPr>
              <a:t>* </a:t>
            </a:r>
            <a:r>
              <a:rPr lang="nb-NO" sz="2400" dirty="0">
                <a:latin typeface="+mj-lt"/>
              </a:rPr>
              <a:t>1 </a:t>
            </a:r>
            <a:r>
              <a:rPr lang="nb-NO" sz="2400" dirty="0" err="1">
                <a:latin typeface="+mj-lt"/>
              </a:rPr>
              <a:t>Joh</a:t>
            </a:r>
            <a:r>
              <a:rPr lang="nb-NO" sz="2400" dirty="0">
                <a:latin typeface="+mj-lt"/>
              </a:rPr>
              <a:t> 4,8: «Gud er </a:t>
            </a:r>
            <a:r>
              <a:rPr lang="nb-NO" sz="2400" i="1" dirty="0">
                <a:latin typeface="+mj-lt"/>
              </a:rPr>
              <a:t>agape</a:t>
            </a:r>
            <a:r>
              <a:rPr lang="nb-NO" sz="2400" dirty="0">
                <a:latin typeface="+mj-lt"/>
              </a:rPr>
              <a:t>». Det står ikke: «Gud er </a:t>
            </a:r>
            <a:r>
              <a:rPr lang="nb-NO" sz="2400" i="1" dirty="0">
                <a:latin typeface="+mj-lt"/>
              </a:rPr>
              <a:t>eros</a:t>
            </a:r>
            <a:r>
              <a:rPr lang="nb-NO" sz="2400" dirty="0">
                <a:latin typeface="+mj-lt"/>
              </a:rPr>
              <a:t>».</a:t>
            </a:r>
            <a:br>
              <a:rPr lang="nb-NO" sz="2400" dirty="0">
                <a:latin typeface="+mj-lt"/>
              </a:rPr>
            </a:br>
            <a:r>
              <a:rPr lang="nb-NO" sz="1200" dirty="0">
                <a:latin typeface="+mj-lt"/>
              </a:rPr>
              <a:t>   </a:t>
            </a:r>
            <a:endParaRPr lang="nb-NO" sz="1100" dirty="0">
              <a:latin typeface="+mj-lt"/>
            </a:endParaRPr>
          </a:p>
          <a:p>
            <a:r>
              <a:rPr lang="nb-NO" sz="2200" dirty="0">
                <a:latin typeface="+mj-lt"/>
              </a:rPr>
              <a:t>   </a:t>
            </a:r>
            <a:r>
              <a:rPr lang="nb-NO" sz="2400" dirty="0">
                <a:latin typeface="+mj-lt"/>
              </a:rPr>
              <a:t>* Kjærlighetens høysang i 1 Kor 13 sier: «Størst </a:t>
            </a:r>
            <a:r>
              <a:rPr lang="nb-NO" sz="2400" u="sng" dirty="0">
                <a:latin typeface="+mj-lt"/>
              </a:rPr>
              <a:t>blant dem </a:t>
            </a:r>
            <a:br>
              <a:rPr lang="nb-NO" sz="2400" dirty="0">
                <a:latin typeface="+mj-lt"/>
              </a:rPr>
            </a:br>
            <a:r>
              <a:rPr lang="nb-NO" sz="2400" dirty="0">
                <a:latin typeface="+mj-lt"/>
              </a:rPr>
              <a:t>     er </a:t>
            </a:r>
            <a:r>
              <a:rPr lang="nb-NO" sz="2400" b="1" i="1" dirty="0">
                <a:latin typeface="+mj-lt"/>
              </a:rPr>
              <a:t>agape</a:t>
            </a:r>
            <a:r>
              <a:rPr lang="nb-NO" sz="2400" dirty="0">
                <a:latin typeface="+mj-lt"/>
              </a:rPr>
              <a:t>». Det står ikke: «Størst blant dem er </a:t>
            </a:r>
            <a:r>
              <a:rPr lang="nb-NO" sz="2400" i="1" dirty="0">
                <a:latin typeface="+mj-lt"/>
              </a:rPr>
              <a:t>eros</a:t>
            </a:r>
            <a:r>
              <a:rPr lang="nb-NO" sz="2400" dirty="0">
                <a:latin typeface="+mj-lt"/>
              </a:rPr>
              <a:t>». </a:t>
            </a:r>
          </a:p>
          <a:p>
            <a:endParaRPr lang="nb-NO" sz="1200" dirty="0">
              <a:latin typeface="+mj-lt"/>
              <a:cs typeface="Arial" panose="020B0604020202020204" pitchFamily="34" charset="0"/>
            </a:endParaRPr>
          </a:p>
          <a:p>
            <a:r>
              <a:rPr lang="nb-NO" sz="2200" dirty="0">
                <a:latin typeface="+mj-lt"/>
                <a:cs typeface="Arial" panose="020B0604020202020204" pitchFamily="34" charset="0"/>
              </a:rPr>
              <a:t>   * Slagordet </a:t>
            </a:r>
            <a:r>
              <a:rPr lang="nb-NO" sz="2400" i="1" dirty="0">
                <a:latin typeface="+mj-lt"/>
                <a:cs typeface="Arial" panose="020B0604020202020204" pitchFamily="34" charset="0"/>
              </a:rPr>
              <a:t>«Størst </a:t>
            </a:r>
            <a:r>
              <a:rPr lang="nb-NO" sz="2400" b="1" i="1" dirty="0">
                <a:latin typeface="+mj-lt"/>
                <a:cs typeface="Arial" panose="020B0604020202020204" pitchFamily="34" charset="0"/>
              </a:rPr>
              <a:t>av alt</a:t>
            </a:r>
            <a:r>
              <a:rPr lang="nb-NO" sz="2400" i="1" dirty="0">
                <a:latin typeface="+mj-lt"/>
                <a:cs typeface="Arial" panose="020B0604020202020204" pitchFamily="34" charset="0"/>
              </a:rPr>
              <a:t> er kjærligheten» </a:t>
            </a:r>
            <a:r>
              <a:rPr lang="nb-NO" sz="2400" dirty="0">
                <a:latin typeface="+mj-lt"/>
                <a:cs typeface="Arial" panose="020B0604020202020204" pitchFamily="34" charset="0"/>
              </a:rPr>
              <a:t>er ikke noe  </a:t>
            </a:r>
          </a:p>
          <a:p>
            <a:r>
              <a:rPr lang="nb-NO" sz="2400" dirty="0">
                <a:latin typeface="+mj-lt"/>
                <a:cs typeface="Arial" panose="020B0604020202020204" pitchFamily="34" charset="0"/>
              </a:rPr>
              <a:t>     bibelsitat.</a:t>
            </a:r>
          </a:p>
          <a:p>
            <a:endParaRPr lang="nb-NO" dirty="0">
              <a:latin typeface="Arial" panose="020B0604020202020204" pitchFamily="34" charset="0"/>
              <a:cs typeface="Arial" panose="020B0604020202020204"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371" y="260648"/>
            <a:ext cx="1362085" cy="1353879"/>
          </a:xfrm>
          <a:prstGeom prst="rect">
            <a:avLst/>
          </a:prstGeom>
        </p:spPr>
      </p:pic>
    </p:spTree>
    <p:extLst>
      <p:ext uri="{BB962C8B-B14F-4D97-AF65-F5344CB8AC3E}">
        <p14:creationId xmlns:p14="http://schemas.microsoft.com/office/powerpoint/2010/main" val="33891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44624"/>
            <a:ext cx="5976664" cy="1362456"/>
          </a:xfrm>
          <a:ln>
            <a:miter lim="800000"/>
            <a:headEnd/>
            <a:tailEnd/>
          </a:ln>
          <a:extLst/>
        </p:spPr>
        <p:txBody>
          <a:bodyPr>
            <a:noAutofit/>
          </a:bodyPr>
          <a:lstStyle/>
          <a:p>
            <a:pPr algn="l" eaLnBrk="1" fontAlgn="auto" hangingPunct="1">
              <a:spcAft>
                <a:spcPts val="0"/>
              </a:spcAft>
              <a:defRPr/>
            </a:pPr>
            <a:br>
              <a:rPr lang="nb-NO" sz="4400" dirty="0">
                <a:solidFill>
                  <a:srgbClr val="7030A0"/>
                </a:solidFill>
                <a:latin typeface="Berlin Sans FB Demi" panose="020E0802020502020306" pitchFamily="34" charset="0"/>
              </a:rPr>
            </a:br>
            <a:br>
              <a:rPr lang="nb-NO" sz="4400" dirty="0">
                <a:solidFill>
                  <a:srgbClr val="7030A0"/>
                </a:solidFill>
                <a:latin typeface="Berlin Sans FB Demi" panose="020E0802020502020306" pitchFamily="34" charset="0"/>
              </a:rPr>
            </a:br>
            <a:r>
              <a:rPr lang="nb-NO" sz="4400" dirty="0">
                <a:solidFill>
                  <a:srgbClr val="7030A0"/>
                </a:solidFill>
                <a:effectLst/>
                <a:latin typeface="Arial Black" panose="020B0A04020102020204" pitchFamily="34" charset="0"/>
              </a:rPr>
              <a:t>Tre </a:t>
            </a:r>
            <a:r>
              <a:rPr lang="nb-NO" sz="4400" dirty="0" err="1">
                <a:solidFill>
                  <a:srgbClr val="7030A0"/>
                </a:solidFill>
                <a:effectLst/>
                <a:latin typeface="Arial Black" panose="020B0A04020102020204" pitchFamily="34" charset="0"/>
              </a:rPr>
              <a:t>grunnpillarer</a:t>
            </a:r>
            <a:r>
              <a:rPr lang="nb-NO" sz="4400" dirty="0">
                <a:solidFill>
                  <a:srgbClr val="7030A0"/>
                </a:solidFill>
                <a:effectLst/>
                <a:latin typeface="Arial Black" panose="020B0A04020102020204" pitchFamily="34" charset="0"/>
              </a:rPr>
              <a:t> </a:t>
            </a:r>
            <a:br>
              <a:rPr lang="nb-NO" sz="4000" dirty="0">
                <a:solidFill>
                  <a:srgbClr val="7030A0"/>
                </a:solidFill>
                <a:effectLst/>
                <a:latin typeface="Arial Black" panose="020B0A04020102020204" pitchFamily="34" charset="0"/>
              </a:rPr>
            </a:br>
            <a:r>
              <a:rPr lang="nb-NO" sz="3200" dirty="0">
                <a:solidFill>
                  <a:srgbClr val="7030A0"/>
                </a:solidFill>
                <a:effectLst/>
                <a:latin typeface="Arial Black" panose="020B0A04020102020204" pitchFamily="34" charset="0"/>
              </a:rPr>
              <a:t>i bibelsk familieteologi</a:t>
            </a:r>
            <a:endParaRPr lang="nb-NO" sz="44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0" y="1556791"/>
            <a:ext cx="9144000"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Ekteskapet</a:t>
            </a:r>
            <a:r>
              <a:rPr lang="nb-NO" altLang="nb-NO" sz="22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Det er ingen menneskelig oppfinnelse eller «sosial konstruksjon». </a:t>
            </a:r>
            <a:br>
              <a:rPr lang="nb-NO" altLang="nb-NO" sz="2600" dirty="0">
                <a:solidFill>
                  <a:schemeClr val="tx1"/>
                </a:solidFill>
                <a:latin typeface="Arial" panose="020B0604020202020204" pitchFamily="34" charset="0"/>
                <a:cs typeface="Arial" panose="020B0604020202020204" pitchFamily="34" charset="0"/>
              </a:rPr>
            </a:br>
            <a:endParaRPr lang="nb-NO" altLang="nb-NO" sz="12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sp>
        <p:nvSpPr>
          <p:cNvPr id="3" name="TekstSylinder 2"/>
          <p:cNvSpPr txBox="1"/>
          <p:nvPr/>
        </p:nvSpPr>
        <p:spPr>
          <a:xfrm>
            <a:off x="1043608" y="5488776"/>
            <a:ext cx="7128792" cy="892552"/>
          </a:xfrm>
          <a:prstGeom prst="rect">
            <a:avLst/>
          </a:prstGeom>
          <a:noFill/>
          <a:ln cmpd="sng">
            <a:solidFill>
              <a:schemeClr val="tx1"/>
            </a:solidFill>
          </a:ln>
        </p:spPr>
        <p:txBody>
          <a:bodyPr wrap="square" rtlCol="0">
            <a:spAutoFit/>
          </a:bodyPr>
          <a:lstStyle/>
          <a:p>
            <a:pPr algn="ctr"/>
            <a:r>
              <a:rPr lang="nb-NO" altLang="nb-NO" b="1" i="1" dirty="0">
                <a:latin typeface="Arial" panose="020B0604020202020204" pitchFamily="34" charset="0"/>
                <a:cs typeface="Arial" panose="020B0604020202020204" pitchFamily="34" charset="0"/>
              </a:rPr>
              <a:t>Den som står fast på disse 3 sannhetene </a:t>
            </a:r>
            <a:br>
              <a:rPr lang="nb-NO" altLang="nb-NO" b="1" i="1" dirty="0">
                <a:latin typeface="Arial" panose="020B0604020202020204" pitchFamily="34" charset="0"/>
                <a:cs typeface="Arial" panose="020B0604020202020204" pitchFamily="34" charset="0"/>
              </a:rPr>
            </a:br>
            <a:r>
              <a:rPr lang="nb-NO" altLang="nb-NO" sz="1600" b="1" i="1" dirty="0">
                <a:latin typeface="Arial" panose="020B0604020202020204" pitchFamily="34" charset="0"/>
                <a:cs typeface="Arial" panose="020B0604020202020204" pitchFamily="34" charset="0"/>
              </a:rPr>
              <a:t>– med Jesus som forbilde og autoritet – </a:t>
            </a:r>
            <a:endParaRPr lang="nb-NO" altLang="nb-NO" b="1" i="1" dirty="0">
              <a:latin typeface="Arial" panose="020B0604020202020204" pitchFamily="34" charset="0"/>
              <a:cs typeface="Arial" panose="020B0604020202020204" pitchFamily="34" charset="0"/>
            </a:endParaRPr>
          </a:p>
          <a:p>
            <a:pPr algn="ctr"/>
            <a:r>
              <a:rPr lang="nb-NO" altLang="nb-NO" b="1" i="1" dirty="0">
                <a:latin typeface="Arial" panose="020B0604020202020204" pitchFamily="34" charset="0"/>
                <a:cs typeface="Arial" panose="020B0604020202020204" pitchFamily="34" charset="0"/>
              </a:rPr>
              <a:t>vil kunne stå støtt i møte med utfordringene som kommer.</a:t>
            </a:r>
          </a:p>
        </p:txBody>
      </p:sp>
      <p:pic>
        <p:nvPicPr>
          <p:cNvPr id="1028" name="Picture 4" descr="http://cdn.sheknows.com/articles/2010/05/family-playing-ball-out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2629508" cy="17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942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60648"/>
            <a:ext cx="9144000" cy="1118255"/>
          </a:xfrm>
          <a:prstGeom prst="rect">
            <a:avLst/>
          </a:prstGeom>
          <a:noFill/>
        </p:spPr>
        <p:txBody>
          <a:bodyPr wrap="square" rtlCol="0">
            <a:spAutoFit/>
          </a:bodyPr>
          <a:lstStyle/>
          <a:p>
            <a:pPr algn="ctr">
              <a:lnSpc>
                <a:spcPts val="4000"/>
              </a:lnSpc>
            </a:pPr>
            <a:r>
              <a:rPr lang="nb-NO" sz="3600" dirty="0">
                <a:solidFill>
                  <a:srgbClr val="7030A0"/>
                </a:solidFill>
                <a:latin typeface="Arial Black" panose="020B0A04020102020204" pitchFamily="34" charset="0"/>
              </a:rPr>
              <a:t>Å møte medmennesker med </a:t>
            </a:r>
            <a:br>
              <a:rPr lang="nb-NO" sz="3600" dirty="0">
                <a:solidFill>
                  <a:srgbClr val="7030A0"/>
                </a:solidFill>
                <a:latin typeface="Arial Black" panose="020B0A04020102020204" pitchFamily="34" charset="0"/>
              </a:rPr>
            </a:br>
            <a:r>
              <a:rPr lang="nb-NO" sz="3600" dirty="0">
                <a:solidFill>
                  <a:srgbClr val="7030A0"/>
                </a:solidFill>
                <a:latin typeface="Arial Black" panose="020B0A04020102020204" pitchFamily="34" charset="0"/>
              </a:rPr>
              <a:t>LHBT-identitet på en god måte</a:t>
            </a:r>
            <a:endParaRPr lang="nb-NO" sz="2400" dirty="0">
              <a:solidFill>
                <a:srgbClr val="7030A0"/>
              </a:solidFill>
              <a:latin typeface="Arial Black" panose="020B0A04020102020204" pitchFamily="34" charset="0"/>
            </a:endParaRPr>
          </a:p>
        </p:txBody>
      </p:sp>
      <p:sp>
        <p:nvSpPr>
          <p:cNvPr id="3" name="TekstSylinder 2"/>
          <p:cNvSpPr txBox="1"/>
          <p:nvPr/>
        </p:nvSpPr>
        <p:spPr>
          <a:xfrm>
            <a:off x="395536" y="1484784"/>
            <a:ext cx="8424936" cy="5324535"/>
          </a:xfrm>
          <a:prstGeom prst="rect">
            <a:avLst/>
          </a:prstGeom>
          <a:noFill/>
        </p:spPr>
        <p:txBody>
          <a:bodyPr wrap="square" numCol="2" spcCol="252000" rtlCol="0">
            <a:spAutoFit/>
          </a:bodyPr>
          <a:lstStyle/>
          <a:p>
            <a:pPr hangingPunct="0"/>
            <a:r>
              <a:rPr lang="nb-NO" sz="2200" b="1" dirty="0">
                <a:latin typeface="Arial Black" panose="020B0A04020102020204" pitchFamily="34" charset="0"/>
                <a:cs typeface="Arial" panose="020B0604020202020204" pitchFamily="34" charset="0"/>
              </a:rPr>
              <a:t>1.</a:t>
            </a:r>
            <a:r>
              <a:rPr lang="nb-NO" sz="2200" dirty="0">
                <a:latin typeface="Arial" panose="020B0604020202020204" pitchFamily="34" charset="0"/>
                <a:cs typeface="Arial" panose="020B0604020202020204" pitchFamily="34" charset="0"/>
              </a:rPr>
              <a:t> Lytt til den andres erfaringer, gleder og bekymringer. Bli kjent!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hangingPunct="0"/>
            <a:r>
              <a:rPr lang="nb-NO" sz="2200" dirty="0">
                <a:latin typeface="Arial Black" panose="020B0A040201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Unngå å bruke ord og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uttrykk som kan oppfattes for-dømmende. Vær klar over at det i bunnen av mange menneskers erfaring ligger en opplevelse av avvisning. Vis vennlighet!</a:t>
            </a:r>
          </a:p>
          <a:p>
            <a:pPr hangingPunct="0"/>
            <a:endParaRPr lang="nb-NO" sz="1200" dirty="0">
              <a:latin typeface="Arial" panose="020B0604020202020204" pitchFamily="34" charset="0"/>
              <a:cs typeface="Arial" panose="020B0604020202020204" pitchFamily="34" charset="0"/>
            </a:endParaRPr>
          </a:p>
          <a:p>
            <a:pPr hangingPunct="0"/>
            <a:r>
              <a:rPr lang="nb-NO" sz="2200" dirty="0">
                <a:latin typeface="Arial Black" panose="020B0A04020102020204" pitchFamily="34" charset="0"/>
                <a:cs typeface="Arial" panose="020B0604020202020204" pitchFamily="34" charset="0"/>
              </a:rPr>
              <a:t>3.</a:t>
            </a:r>
            <a:r>
              <a:rPr lang="nb-NO" sz="2200" dirty="0">
                <a:latin typeface="Arial" panose="020B0604020202020204" pitchFamily="34" charset="0"/>
                <a:cs typeface="Arial" panose="020B0604020202020204" pitchFamily="34" charset="0"/>
              </a:rPr>
              <a:t> Snakk </a:t>
            </a:r>
            <a:r>
              <a:rPr lang="nb-NO" sz="2200" i="1" dirty="0">
                <a:latin typeface="Arial" panose="020B0604020202020204" pitchFamily="34" charset="0"/>
                <a:cs typeface="Arial" panose="020B0604020202020204" pitchFamily="34" charset="0"/>
              </a:rPr>
              <a:t>til </a:t>
            </a:r>
            <a:r>
              <a:rPr lang="nb-NO" sz="2200" dirty="0">
                <a:latin typeface="Arial" panose="020B0604020202020204" pitchFamily="34" charset="0"/>
                <a:cs typeface="Arial" panose="020B0604020202020204" pitchFamily="34" charset="0"/>
              </a:rPr>
              <a:t>og </a:t>
            </a:r>
            <a:r>
              <a:rPr lang="nb-NO" sz="2200" i="1" dirty="0">
                <a:latin typeface="Arial" panose="020B0604020202020204" pitchFamily="34" charset="0"/>
                <a:cs typeface="Arial" panose="020B0604020202020204" pitchFamily="34" charset="0"/>
              </a:rPr>
              <a:t>om </a:t>
            </a:r>
            <a:r>
              <a:rPr lang="nb-NO" sz="2200" dirty="0">
                <a:latin typeface="Arial" panose="020B0604020202020204" pitchFamily="34" charset="0"/>
                <a:cs typeface="Arial" panose="020B0604020202020204" pitchFamily="34" charset="0"/>
              </a:rPr>
              <a:t>mennesker med LHBT-identitet med respekt og bibelske holdninger. </a:t>
            </a:r>
          </a:p>
          <a:p>
            <a:pPr hangingPunct="0"/>
            <a:r>
              <a:rPr lang="nb-NO" sz="2200" dirty="0">
                <a:latin typeface="Arial" panose="020B0604020202020204" pitchFamily="34" charset="0"/>
                <a:cs typeface="Arial" panose="020B0604020202020204" pitchFamily="34" charset="0"/>
              </a:rPr>
              <a:t>Hva ville Jesus ha sagt og gjort?</a:t>
            </a:r>
          </a:p>
          <a:p>
            <a:pPr hangingPunct="0"/>
            <a:r>
              <a:rPr lang="nb-NO" sz="2200" dirty="0">
                <a:latin typeface="Arial Black" panose="020B0A04020102020204" pitchFamily="34" charset="0"/>
                <a:cs typeface="Arial" panose="020B0604020202020204" pitchFamily="34" charset="0"/>
              </a:rPr>
              <a:t>4.</a:t>
            </a:r>
            <a:r>
              <a:rPr lang="nb-NO" sz="2200" dirty="0">
                <a:latin typeface="Arial" panose="020B0604020202020204" pitchFamily="34" charset="0"/>
                <a:cs typeface="Arial" panose="020B0604020202020204" pitchFamily="34" charset="0"/>
              </a:rPr>
              <a:t> Lær av andres erfaringer og visdom. Snakk med andre, og les gode artikler og bøker som har bibelsk basis. </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hangingPunct="0"/>
            <a:r>
              <a:rPr lang="nb-NO" sz="2200" dirty="0">
                <a:latin typeface="Arial Black" panose="020B0A04020102020204" pitchFamily="34" charset="0"/>
                <a:cs typeface="Arial" panose="020B0604020202020204" pitchFamily="34" charset="0"/>
              </a:rPr>
              <a:t>5.</a:t>
            </a:r>
            <a:r>
              <a:rPr lang="nb-NO" sz="2200" dirty="0">
                <a:latin typeface="Arial" panose="020B0604020202020204" pitchFamily="34" charset="0"/>
                <a:cs typeface="Arial" panose="020B0604020202020204" pitchFamily="34" charset="0"/>
              </a:rPr>
              <a:t> Gjør deg kjent med gode ressurser på nettet. Søk f.eks. på ord som </a:t>
            </a:r>
            <a:r>
              <a:rPr lang="nb-NO" sz="2200" i="1" dirty="0">
                <a:latin typeface="Arial" panose="020B0604020202020204" pitchFamily="34" charset="0"/>
                <a:cs typeface="Arial" panose="020B0604020202020204" pitchFamily="34" charset="0"/>
              </a:rPr>
              <a:t>same-sex</a:t>
            </a:r>
            <a:r>
              <a:rPr lang="nb-NO" sz="2200" dirty="0">
                <a:latin typeface="Arial" panose="020B0604020202020204" pitchFamily="34" charset="0"/>
                <a:cs typeface="Arial" panose="020B0604020202020204" pitchFamily="34" charset="0"/>
              </a:rPr>
              <a:t>, </a:t>
            </a:r>
            <a:r>
              <a:rPr lang="nb-NO" sz="2200" i="1"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i="1" dirty="0">
                <a:latin typeface="Arial" panose="020B0604020202020204" pitchFamily="34" charset="0"/>
                <a:cs typeface="Arial" panose="020B0604020202020204" pitchFamily="34" charset="0"/>
              </a:rPr>
              <a:t>LGBT</a:t>
            </a:r>
            <a:r>
              <a:rPr lang="nb-NO" sz="2200" dirty="0">
                <a:latin typeface="Arial" panose="020B0604020202020204" pitchFamily="34" charset="0"/>
                <a:cs typeface="Arial" panose="020B0604020202020204" pitchFamily="34" charset="0"/>
              </a:rPr>
              <a:t> + </a:t>
            </a:r>
            <a:r>
              <a:rPr lang="nb-NO" sz="2200" i="1" dirty="0" err="1">
                <a:latin typeface="Arial" panose="020B0604020202020204" pitchFamily="34" charset="0"/>
                <a:cs typeface="Arial" panose="020B0604020202020204" pitchFamily="34" charset="0"/>
              </a:rPr>
              <a:t>Bible</a:t>
            </a:r>
            <a:r>
              <a:rPr lang="nb-NO" sz="2200" dirty="0">
                <a:latin typeface="Arial" panose="020B0604020202020204" pitchFamily="34" charset="0"/>
                <a:cs typeface="Arial" panose="020B0604020202020204" pitchFamily="34" charset="0"/>
              </a:rPr>
              <a:t> og/eller </a:t>
            </a:r>
            <a:r>
              <a:rPr lang="nb-NO" sz="2200" i="1" dirty="0">
                <a:latin typeface="Arial" panose="020B0604020202020204" pitchFamily="34" charset="0"/>
                <a:cs typeface="Arial" panose="020B0604020202020204" pitchFamily="34" charset="0"/>
              </a:rPr>
              <a:t>Christian</a:t>
            </a:r>
            <a:r>
              <a:rPr lang="nb-NO" sz="2200" dirty="0">
                <a:latin typeface="Arial" panose="020B0604020202020204" pitchFamily="34" charset="0"/>
                <a:cs typeface="Arial" panose="020B0604020202020204" pitchFamily="34" charset="0"/>
              </a:rPr>
              <a:t>.</a:t>
            </a:r>
          </a:p>
          <a:p>
            <a:pPr hangingPunct="0"/>
            <a:endParaRPr lang="nb-NO" sz="1200" dirty="0">
              <a:latin typeface="Arial" panose="020B0604020202020204" pitchFamily="34" charset="0"/>
              <a:cs typeface="Arial" panose="020B0604020202020204" pitchFamily="34" charset="0"/>
            </a:endParaRPr>
          </a:p>
          <a:p>
            <a:pPr hangingPunct="0"/>
            <a:r>
              <a:rPr lang="nb-NO" sz="2200" dirty="0">
                <a:latin typeface="Arial Black" panose="020B0A04020102020204" pitchFamily="34" charset="0"/>
                <a:cs typeface="Arial" panose="020B0604020202020204" pitchFamily="34" charset="0"/>
              </a:rPr>
              <a:t>6.</a:t>
            </a:r>
            <a:r>
              <a:rPr lang="nb-NO" sz="2200" dirty="0">
                <a:latin typeface="Arial" panose="020B0604020202020204" pitchFamily="34" charset="0"/>
                <a:cs typeface="Arial" panose="020B0604020202020204" pitchFamily="34" charset="0"/>
              </a:rPr>
              <a:t> Be Gud om å gi deg et stort hjerte og Jesu sinnelag.</a:t>
            </a:r>
            <a:r>
              <a:rPr lang="nb-NO" sz="2200" dirty="0">
                <a:latin typeface="Arial Black" panose="020B0A04020102020204" pitchFamily="34" charset="0"/>
                <a:cs typeface="Arial" panose="020B0604020202020204" pitchFamily="34" charset="0"/>
              </a:rPr>
              <a:t> </a:t>
            </a:r>
            <a:br>
              <a:rPr lang="nb-NO" sz="2200" dirty="0">
                <a:latin typeface="Arial Black" panose="020B0A040201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6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395536" y="633462"/>
            <a:ext cx="8280920"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Motivasjon og ressurser</a:t>
            </a:r>
            <a:endParaRPr lang="nb-NO" sz="2000" dirty="0">
              <a:solidFill>
                <a:srgbClr val="7030A0"/>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TekstSylinder 2"/>
              <p:cNvSpPr txBox="1"/>
              <p:nvPr/>
            </p:nvSpPr>
            <p:spPr>
              <a:xfrm>
                <a:off x="3275856" y="1772816"/>
                <a:ext cx="3816424" cy="4062651"/>
              </a:xfrm>
              <a:prstGeom prst="rect">
                <a:avLst/>
              </a:prstGeom>
              <a:noFill/>
            </p:spPr>
            <p:txBody>
              <a:bodyPr wrap="square" rtlCol="0">
                <a:spAutoFit/>
              </a:bodyPr>
              <a:lstStyle/>
              <a:p>
                <a:pPr>
                  <a:lnSpc>
                    <a:spcPts val="4800"/>
                  </a:lnSpc>
                </a:pPr>
                <a14:m>
                  <m:oMath xmlns:m="http://schemas.openxmlformats.org/officeDocument/2006/math">
                    <m:r>
                      <a:rPr lang="nb-NO" sz="3200" i="1" dirty="0">
                        <a:latin typeface="Cambria Math"/>
                      </a:rPr>
                      <m:t>■ </m:t>
                    </m:r>
                  </m:oMath>
                </a14:m>
                <a:r>
                  <a:rPr lang="nb-NO" sz="3200" b="1" dirty="0">
                    <a:latin typeface="+mj-lt"/>
                  </a:rPr>
                  <a:t>Kjærlighet</a:t>
                </a:r>
                <a:endParaRPr lang="nb-NO" sz="2800" dirty="0">
                  <a:latin typeface="+mj-lt"/>
                </a:endParaRPr>
              </a:p>
              <a:p>
                <a:pPr>
                  <a:lnSpc>
                    <a:spcPts val="4800"/>
                  </a:lnSpc>
                </a:pPr>
                <a14:m>
                  <m:oMath xmlns:m="http://schemas.openxmlformats.org/officeDocument/2006/math">
                    <m:r>
                      <a:rPr lang="nb-NO" sz="3200" i="1" dirty="0">
                        <a:latin typeface="Cambria Math"/>
                      </a:rPr>
                      <m:t>■</m:t>
                    </m:r>
                  </m:oMath>
                </a14:m>
                <a:r>
                  <a:rPr lang="nb-NO" sz="3200" dirty="0">
                    <a:latin typeface="+mj-lt"/>
                  </a:rPr>
                  <a:t> </a:t>
                </a:r>
                <a:r>
                  <a:rPr lang="nb-NO" sz="3200" b="1" dirty="0">
                    <a:latin typeface="+mj-lt"/>
                  </a:rPr>
                  <a:t>Kallet</a:t>
                </a:r>
                <a:r>
                  <a:rPr lang="nb-NO" sz="3200" dirty="0">
                    <a:latin typeface="+mj-lt"/>
                  </a:rPr>
                  <a:t> </a:t>
                </a:r>
              </a:p>
              <a:p>
                <a:pPr>
                  <a:lnSpc>
                    <a:spcPts val="4800"/>
                  </a:lnSpc>
                </a:pPr>
                <a14:m>
                  <m:oMath xmlns:m="http://schemas.openxmlformats.org/officeDocument/2006/math">
                    <m:r>
                      <a:rPr lang="nb-NO" sz="3200" i="1" dirty="0">
                        <a:latin typeface="Cambria Math"/>
                      </a:rPr>
                      <m:t>■</m:t>
                    </m:r>
                  </m:oMath>
                </a14:m>
                <a:r>
                  <a:rPr lang="nb-NO" sz="3200" dirty="0">
                    <a:latin typeface="+mj-lt"/>
                  </a:rPr>
                  <a:t> </a:t>
                </a:r>
                <a:r>
                  <a:rPr lang="nb-NO" sz="3200" b="1" dirty="0">
                    <a:latin typeface="+mj-lt"/>
                  </a:rPr>
                  <a:t>Konsekvensene</a:t>
                </a:r>
              </a:p>
              <a:p>
                <a:pPr>
                  <a:lnSpc>
                    <a:spcPts val="4800"/>
                  </a:lnSpc>
                </a:pPr>
                <a14:m>
                  <m:oMath xmlns:m="http://schemas.openxmlformats.org/officeDocument/2006/math">
                    <m:r>
                      <a:rPr lang="nb-NO" sz="3200" i="1" dirty="0">
                        <a:latin typeface="Cambria Math"/>
                      </a:rPr>
                      <m:t>■</m:t>
                    </m:r>
                  </m:oMath>
                </a14:m>
                <a:r>
                  <a:rPr lang="nb-NO" sz="3200" dirty="0">
                    <a:latin typeface="+mj-lt"/>
                    <a:cs typeface="Arial" panose="020B0604020202020204" pitchFamily="34" charset="0"/>
                  </a:rPr>
                  <a:t> </a:t>
                </a:r>
                <a:r>
                  <a:rPr lang="nb-NO" sz="3200" b="1" dirty="0">
                    <a:latin typeface="+mj-lt"/>
                    <a:cs typeface="Arial" panose="020B0604020202020204" pitchFamily="34" charset="0"/>
                  </a:rPr>
                  <a:t>Kunnskap</a:t>
                </a:r>
                <a:endParaRPr lang="nb-NO" sz="2800" dirty="0">
                  <a:latin typeface="+mj-lt"/>
                  <a:cs typeface="Arial" panose="020B0604020202020204" pitchFamily="34" charset="0"/>
                </a:endParaRPr>
              </a:p>
              <a:p>
                <a:pPr>
                  <a:lnSpc>
                    <a:spcPts val="4800"/>
                  </a:lnSpc>
                </a:pPr>
                <a14:m>
                  <m:oMath xmlns:m="http://schemas.openxmlformats.org/officeDocument/2006/math">
                    <m:r>
                      <a:rPr lang="nb-NO" sz="3200" b="1" i="1" dirty="0">
                        <a:latin typeface="Cambria Math"/>
                      </a:rPr>
                      <m:t>■</m:t>
                    </m:r>
                  </m:oMath>
                </a14:m>
                <a:r>
                  <a:rPr lang="nb-NO" sz="3200" b="1" dirty="0">
                    <a:latin typeface="+mj-lt"/>
                    <a:cs typeface="Arial" panose="020B0604020202020204" pitchFamily="34" charset="0"/>
                  </a:rPr>
                  <a:t> Kampen</a:t>
                </a:r>
                <a:endParaRPr lang="nb-NO" sz="3200" b="1" i="1" dirty="0">
                  <a:latin typeface="+mj-lt"/>
                </a:endParaRPr>
              </a:p>
              <a:p>
                <a:pPr>
                  <a:lnSpc>
                    <a:spcPts val="4800"/>
                  </a:lnSpc>
                </a:pPr>
                <a14:m>
                  <m:oMath xmlns:m="http://schemas.openxmlformats.org/officeDocument/2006/math">
                    <m:r>
                      <a:rPr lang="nb-NO" sz="3200" i="1" dirty="0">
                        <a:latin typeface="Cambria Math"/>
                      </a:rPr>
                      <m:t>■</m:t>
                    </m:r>
                  </m:oMath>
                </a14:m>
                <a:r>
                  <a:rPr lang="nb-NO" sz="3200" dirty="0">
                    <a:latin typeface="+mj-lt"/>
                    <a:cs typeface="Arial" panose="020B0604020202020204" pitchFamily="34" charset="0"/>
                  </a:rPr>
                  <a:t> </a:t>
                </a:r>
                <a:r>
                  <a:rPr lang="nb-NO" sz="3200" b="1" dirty="0">
                    <a:latin typeface="+mj-lt"/>
                    <a:cs typeface="Arial" panose="020B0604020202020204" pitchFamily="34" charset="0"/>
                  </a:rPr>
                  <a:t>Kraften</a:t>
                </a:r>
                <a:endParaRPr lang="nb-NO" dirty="0">
                  <a:latin typeface="+mj-lt"/>
                  <a:cs typeface="Arial" panose="020B0604020202020204" pitchFamily="34" charset="0"/>
                </a:endParaRPr>
              </a:p>
              <a:p>
                <a:endParaRPr lang="nb-NO" dirty="0"/>
              </a:p>
            </p:txBody>
          </p:sp>
        </mc:Choice>
        <mc:Fallback xmlns="">
          <p:sp>
            <p:nvSpPr>
              <p:cNvPr id="3" name="TekstSylinder 2"/>
              <p:cNvSpPr txBox="1">
                <a:spLocks noRot="1" noChangeAspect="1" noMove="1" noResize="1" noEditPoints="1" noAdjustHandles="1" noChangeArrowheads="1" noChangeShapeType="1" noTextEdit="1"/>
              </p:cNvSpPr>
              <p:nvPr/>
            </p:nvSpPr>
            <p:spPr>
              <a:xfrm>
                <a:off x="3275856" y="1772816"/>
                <a:ext cx="3816424" cy="4062651"/>
              </a:xfrm>
              <a:prstGeom prst="rect">
                <a:avLst/>
              </a:prstGeom>
              <a:blipFill>
                <a:blip r:embed="rId3"/>
                <a:stretch>
                  <a:fillRect t="-450" r="-1917"/>
                </a:stretch>
              </a:blipFill>
            </p:spPr>
            <p:txBody>
              <a:bodyPr/>
              <a:lstStyle/>
              <a:p>
                <a:r>
                  <a:rPr lang="nb-NO">
                    <a:noFill/>
                  </a:rPr>
                  <a:t> </a:t>
                </a:r>
              </a:p>
            </p:txBody>
          </p:sp>
        </mc:Fallback>
      </mc:AlternateContent>
      <p:sp>
        <p:nvSpPr>
          <p:cNvPr id="2" name="AutoShape 2" descr="Bilderesultat for famil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1988840"/>
            <a:ext cx="314521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33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208912" cy="6694140"/>
          </a:xfrm>
          <a:prstGeom prst="rect">
            <a:avLst/>
          </a:prstGeom>
          <a:noFill/>
        </p:spPr>
        <p:txBody>
          <a:bodyPr wrap="square" rtlCol="0">
            <a:spAutoFit/>
          </a:bodyPr>
          <a:lstStyle/>
          <a:p>
            <a:pPr algn="ctr"/>
            <a:r>
              <a:rPr lang="nb-NO" b="1" i="1" dirty="0">
                <a:solidFill>
                  <a:srgbClr val="C00000"/>
                </a:solidFill>
                <a:latin typeface="+mj-lt"/>
              </a:rPr>
              <a:t>Til taleren:</a:t>
            </a:r>
          </a:p>
          <a:p>
            <a:pPr algn="ctr"/>
            <a:r>
              <a:rPr lang="nb-NO" sz="3200" b="1" dirty="0">
                <a:solidFill>
                  <a:srgbClr val="7030A0"/>
                </a:solidFill>
                <a:latin typeface="Arial Black" panose="020B0A04020102020204" pitchFamily="34" charset="0"/>
              </a:rPr>
              <a:t>Fem gode råd</a:t>
            </a:r>
          </a:p>
          <a:p>
            <a:pPr algn="ctr"/>
            <a:endParaRPr lang="nb-NO" sz="1050" dirty="0"/>
          </a:p>
          <a:p>
            <a:r>
              <a:rPr lang="nb-NO" sz="1600" b="1" dirty="0">
                <a:latin typeface="+mj-lt"/>
              </a:rPr>
              <a:t>1. NOTATFELTET under hvert lysbilde. </a:t>
            </a:r>
            <a:r>
              <a:rPr lang="nb-NO" sz="1600" dirty="0">
                <a:latin typeface="+mj-lt"/>
              </a:rPr>
              <a:t>I notatfeltet under alle PowerPoint-lysbildene finnes det tips og ekstra momenter til taleren. Les disse nøye og velg ut de elementene du ønsker å inkludere i undervisningen</a:t>
            </a:r>
            <a:r>
              <a:rPr lang="nb-NO" sz="1600" dirty="0">
                <a:latin typeface="Arial" panose="020B0604020202020204" pitchFamily="34" charset="0"/>
                <a:cs typeface="Arial" panose="020B0604020202020204" pitchFamily="34" charset="0"/>
              </a:rPr>
              <a:t>. Du kan gjøre notatfeltet større ved å dra i øvre kant av notatfeltet mens du venstreklikker på musa. </a:t>
            </a:r>
            <a:br>
              <a:rPr lang="nb-NO" sz="1600" dirty="0">
                <a:latin typeface="Arial" panose="020B0604020202020204" pitchFamily="34" charset="0"/>
                <a:cs typeface="Arial" panose="020B0604020202020204" pitchFamily="34" charset="0"/>
              </a:rPr>
            </a:br>
            <a:br>
              <a:rPr lang="nb-NO" sz="1050" dirty="0">
                <a:latin typeface="Arial" panose="020B0604020202020204" pitchFamily="34" charset="0"/>
                <a:cs typeface="Arial" panose="020B0604020202020204" pitchFamily="34" charset="0"/>
              </a:rPr>
            </a:br>
            <a:r>
              <a:rPr lang="nb-NO" sz="1600" b="1" dirty="0">
                <a:latin typeface="Arial" panose="020B0604020202020204" pitchFamily="34" charset="0"/>
                <a:cs typeface="Arial" panose="020B0604020202020204" pitchFamily="34" charset="0"/>
              </a:rPr>
              <a:t>2. UTSKRIFT av notatfeltet.</a:t>
            </a:r>
            <a:r>
              <a:rPr lang="nb-NO" sz="1600" dirty="0">
                <a:latin typeface="Arial" panose="020B0604020202020204" pitchFamily="34" charset="0"/>
                <a:cs typeface="Arial" panose="020B0604020202020204" pitchFamily="34" charset="0"/>
              </a:rPr>
              <a:t>  </a:t>
            </a:r>
            <a:r>
              <a:rPr lang="nb-NO" sz="1600" dirty="0">
                <a:latin typeface="+mj-lt"/>
              </a:rPr>
              <a:t>Du kan </a:t>
            </a:r>
            <a:r>
              <a:rPr lang="nb-NO" sz="1600" dirty="0" err="1">
                <a:latin typeface="+mj-lt"/>
              </a:rPr>
              <a:t>printe</a:t>
            </a:r>
            <a:r>
              <a:rPr lang="nb-NO" sz="1600" dirty="0">
                <a:latin typeface="+mj-lt"/>
              </a:rPr>
              <a:t> ut teksten i notatfeltene ved å velge </a:t>
            </a:r>
            <a:r>
              <a:rPr lang="nb-NO" sz="1600" i="1" dirty="0">
                <a:latin typeface="+mj-lt"/>
              </a:rPr>
              <a:t>Notatsider </a:t>
            </a:r>
            <a:r>
              <a:rPr lang="nb-NO" sz="1600" dirty="0">
                <a:latin typeface="+mj-lt"/>
              </a:rPr>
              <a:t>når du har klikket på </a:t>
            </a:r>
            <a:r>
              <a:rPr lang="nb-NO" sz="1600" i="1" dirty="0">
                <a:latin typeface="+mj-lt"/>
              </a:rPr>
              <a:t>Skriv ut</a:t>
            </a:r>
            <a:r>
              <a:rPr lang="nb-NO" sz="1600" dirty="0">
                <a:latin typeface="+mj-lt"/>
              </a:rPr>
              <a:t>. Der kan du også velge hvilke notatsider du vil skrive ut, og om du vil ha liggende eller stående papirretning.</a:t>
            </a:r>
            <a:br>
              <a:rPr lang="nb-NO" sz="1600" dirty="0">
                <a:latin typeface="+mj-lt"/>
              </a:rPr>
            </a:br>
            <a:endParaRPr lang="nb-NO" sz="1100" dirty="0">
              <a:latin typeface="+mj-lt"/>
            </a:endParaRPr>
          </a:p>
          <a:p>
            <a:r>
              <a:rPr lang="nb-NO" sz="1600" b="1" dirty="0">
                <a:latin typeface="Arial" panose="020B0604020202020204" pitchFamily="34" charset="0"/>
                <a:cs typeface="Arial" panose="020B0604020202020204" pitchFamily="34" charset="0"/>
              </a:rPr>
              <a:t>3.</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LES TEKSTEN på veggen med én gang. </a:t>
            </a:r>
            <a:r>
              <a:rPr lang="nb-NO" sz="1600" dirty="0">
                <a:latin typeface="Arial" panose="020B0604020202020204" pitchFamily="34" charset="0"/>
                <a:cs typeface="Arial" panose="020B0604020202020204" pitchFamily="34" charset="0"/>
              </a:rPr>
              <a:t>Når du i undervisningen klikker deg framover i PowerPoint-presentasjonen, bør du alltid lese ny tekst høyt </a:t>
            </a:r>
            <a:r>
              <a:rPr lang="nb-NO" sz="1600" b="1" u="sng" dirty="0">
                <a:latin typeface="Arial" panose="020B0604020202020204" pitchFamily="34" charset="0"/>
                <a:cs typeface="Arial" panose="020B0604020202020204" pitchFamily="34" charset="0"/>
              </a:rPr>
              <a:t>straks</a:t>
            </a:r>
            <a:r>
              <a:rPr lang="nb-NO" sz="1600" b="1"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den blir vist på veggen/lerretet. Hvis du ikke gjør det, vil folk sitte og lese teksten på veggen/lerretet mens du snakker om noe annet. Dette er uheldig for konsentrasjonen og utbyttet. </a:t>
            </a:r>
          </a:p>
          <a:p>
            <a:endParaRPr lang="nb-NO" sz="110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4. HOPP FRAM OG TILBAKE blant lysbildene. </a:t>
            </a:r>
            <a:r>
              <a:rPr lang="nb-NO" sz="1600" dirty="0">
                <a:latin typeface="Arial" panose="020B0604020202020204" pitchFamily="34" charset="0"/>
                <a:cs typeface="Arial" panose="020B0604020202020204" pitchFamily="34" charset="0"/>
              </a:rPr>
              <a:t>Du kan enkelt hoppe til et lysbilde hvor som helst i presentasjonen ved å skrive inn det tallet på tastaturet som angir plasseringen av bildet, og deretter klikke på Enter-tasten. Hvis du f.eks. vil hoppe til lysbilde </a:t>
            </a:r>
            <a:r>
              <a:rPr lang="nb-NO" sz="1600" dirty="0" err="1">
                <a:latin typeface="Arial" panose="020B0604020202020204" pitchFamily="34" charset="0"/>
                <a:cs typeface="Arial" panose="020B0604020202020204" pitchFamily="34" charset="0"/>
              </a:rPr>
              <a:t>nr</a:t>
            </a:r>
            <a:r>
              <a:rPr lang="nb-NO" sz="1600" dirty="0">
                <a:latin typeface="Arial" panose="020B0604020202020204" pitchFamily="34" charset="0"/>
                <a:cs typeface="Arial" panose="020B0604020202020204" pitchFamily="34" charset="0"/>
              </a:rPr>
              <a:t> 8 i presentasjonen din, klikker du 8 på tastaturet og deretter på Enter.</a:t>
            </a:r>
          </a:p>
          <a:p>
            <a:endParaRPr lang="nb-NO" sz="105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5.</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SLÅ AV BILDET på veggen. </a:t>
            </a:r>
            <a:r>
              <a:rPr lang="nb-NO" sz="1600" dirty="0">
                <a:latin typeface="Arial" panose="020B0604020202020204" pitchFamily="34" charset="0"/>
                <a:cs typeface="Arial" panose="020B0604020202020204" pitchFamily="34" charset="0"/>
              </a:rPr>
              <a:t>Når du vil si noe som ikke handler om det som står på PowerPoint-bildet på veggen, kan du velge å slå av bildefremvisningen. Trykk B-tasten på tastaturet for å få svart skjerm, eller L-tasten for å få hvit skjerm. Trykk på samme tast for å komme tilbake til lysbildet. Hvis du bruker en fjernkontroll, har de som regel en knapp med samme funksjon.</a:t>
            </a:r>
          </a:p>
        </p:txBody>
      </p:sp>
    </p:spTree>
    <p:extLst>
      <p:ext uri="{BB962C8B-B14F-4D97-AF65-F5344CB8AC3E}">
        <p14:creationId xmlns:p14="http://schemas.microsoft.com/office/powerpoint/2010/main" val="88415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11289"/>
            <a:ext cx="8352928"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Jesu utfordring</a:t>
            </a:r>
          </a:p>
        </p:txBody>
      </p:sp>
      <p:sp>
        <p:nvSpPr>
          <p:cNvPr id="3" name="TekstSylinder 2"/>
          <p:cNvSpPr txBox="1"/>
          <p:nvPr/>
        </p:nvSpPr>
        <p:spPr>
          <a:xfrm>
            <a:off x="323528" y="980730"/>
            <a:ext cx="8820472" cy="5786199"/>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 JESU KALL: </a:t>
            </a:r>
            <a:r>
              <a:rPr lang="nb-NO" sz="2400" dirty="0">
                <a:latin typeface="Arial" panose="020B0604020202020204" pitchFamily="34" charset="0"/>
                <a:cs typeface="Arial" panose="020B0604020202020204" pitchFamily="34" charset="0"/>
              </a:rPr>
              <a:t>Nestekjærlighet overfor alle, også dem vi er </a:t>
            </a:r>
          </a:p>
          <a:p>
            <a:r>
              <a:rPr lang="nb-NO" sz="2400" dirty="0">
                <a:latin typeface="Arial" panose="020B0604020202020204" pitchFamily="34" charset="0"/>
                <a:cs typeface="Arial" panose="020B0604020202020204" pitchFamily="34" charset="0"/>
              </a:rPr>
              <a:t>dypt uenige med, og som kanskje fordømmer og forakter oss.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IDEALET: </a:t>
            </a:r>
            <a:r>
              <a:rPr lang="nb-NO" sz="2400" dirty="0">
                <a:latin typeface="Arial" panose="020B0604020202020204" pitchFamily="34" charset="0"/>
                <a:cs typeface="Arial" panose="020B0604020202020204" pitchFamily="34" charset="0"/>
              </a:rPr>
              <a:t>Å være «tro mot </a:t>
            </a:r>
            <a:r>
              <a:rPr lang="nb-NO" sz="2400" b="1" dirty="0">
                <a:latin typeface="Arial" panose="020B0604020202020204" pitchFamily="34" charset="0"/>
                <a:cs typeface="Arial" panose="020B0604020202020204" pitchFamily="34" charset="0"/>
              </a:rPr>
              <a:t>sannheten</a:t>
            </a:r>
            <a:r>
              <a:rPr lang="nb-NO" sz="2400" dirty="0">
                <a:latin typeface="Arial" panose="020B0604020202020204" pitchFamily="34" charset="0"/>
                <a:cs typeface="Arial" panose="020B0604020202020204" pitchFamily="34" charset="0"/>
              </a:rPr>
              <a:t> i </a:t>
            </a:r>
            <a:r>
              <a:rPr lang="nb-NO" sz="2400" b="1" dirty="0">
                <a:latin typeface="Arial" panose="020B0604020202020204" pitchFamily="34" charset="0"/>
                <a:cs typeface="Arial" panose="020B0604020202020204" pitchFamily="34" charset="0"/>
              </a:rPr>
              <a:t>kjærlighet</a:t>
            </a:r>
            <a:r>
              <a:rPr lang="nb-NO" sz="2400" dirty="0">
                <a:latin typeface="Arial" panose="020B0604020202020204" pitchFamily="34" charset="0"/>
                <a:cs typeface="Arial" panose="020B0604020202020204" pitchFamily="34" charset="0"/>
              </a:rPr>
              <a:t>» (Ef 4,15). Det handler om </a:t>
            </a:r>
            <a:r>
              <a:rPr lang="nb-NO" sz="2400" i="1" dirty="0">
                <a:latin typeface="Arial" panose="020B0604020202020204" pitchFamily="34" charset="0"/>
                <a:cs typeface="Arial" panose="020B0604020202020204" pitchFamily="34" charset="0"/>
              </a:rPr>
              <a:t>både</a:t>
            </a:r>
            <a:r>
              <a:rPr lang="nb-NO" sz="2400" dirty="0">
                <a:latin typeface="Arial" panose="020B0604020202020204" pitchFamily="34" charset="0"/>
                <a:cs typeface="Arial" panose="020B0604020202020204" pitchFamily="34" charset="0"/>
              </a:rPr>
              <a:t> kjærlighet og sannhet – bygge broer av kjærlighet og trekke grenser av sannhet.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SVARET: </a:t>
            </a:r>
            <a:r>
              <a:rPr lang="nb-NO" sz="2400" dirty="0">
                <a:latin typeface="Arial" panose="020B0604020202020204" pitchFamily="34" charset="0"/>
                <a:cs typeface="Arial" panose="020B0604020202020204" pitchFamily="34" charset="0"/>
              </a:rPr>
              <a:t>På ulike måter kommer vi alle til kort overfor Bibelens bud og formaninger. Vi har ikke av den grunn frihet til å omskrive, oppløse eller slå av på Guds bud. Svaret for oss alle er evangeliet, Guds tilgivelse og et fornyet sinn </a:t>
            </a:r>
            <a:r>
              <a:rPr lang="nb-NO" sz="2000" dirty="0">
                <a:latin typeface="Arial" panose="020B0604020202020204" pitchFamily="34" charset="0"/>
                <a:cs typeface="Arial" panose="020B0604020202020204" pitchFamily="34" charset="0"/>
              </a:rPr>
              <a:t>(Rom 12,1-2).</a:t>
            </a:r>
            <a:br>
              <a:rPr lang="nb-NO" sz="2400" dirty="0">
                <a:latin typeface="Arial" panose="020B0604020202020204" pitchFamily="34" charset="0"/>
                <a:cs typeface="Arial" panose="020B0604020202020204" pitchFamily="34" charset="0"/>
              </a:rPr>
            </a:br>
            <a:br>
              <a:rPr lang="nb-NO" sz="1000" dirty="0">
                <a:latin typeface="Arial" panose="020B0604020202020204" pitchFamily="34" charset="0"/>
                <a:cs typeface="Arial" panose="020B0604020202020204" pitchFamily="34" charset="0"/>
              </a:rPr>
            </a:br>
            <a:br>
              <a:rPr lang="nb-NO" sz="400" dirty="0">
                <a:latin typeface="Arial" panose="020B0604020202020204" pitchFamily="34" charset="0"/>
                <a:cs typeface="Arial" panose="020B0604020202020204" pitchFamily="34" charset="0"/>
              </a:rPr>
            </a:br>
            <a:endParaRPr lang="nb-NO" sz="1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 OPPGJØR? </a:t>
            </a:r>
            <a:r>
              <a:rPr lang="nb-NO" sz="2400" dirty="0">
                <a:latin typeface="Arial" panose="020B0604020202020204" pitchFamily="34" charset="0"/>
                <a:cs typeface="Arial" panose="020B0604020202020204" pitchFamily="34" charset="0"/>
              </a:rPr>
              <a:t>Vi trenger alle å jobbe med 			oss selv. - Er vi preget av harde hjerter?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Av menneskefrykt? - Av forakt?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Trenger vi å be noen om tilgivelse?</a:t>
            </a:r>
          </a:p>
          <a:p>
            <a:br>
              <a:rPr lang="nb-NO" sz="9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p:txBody>
      </p:sp>
      <p:pic>
        <p:nvPicPr>
          <p:cNvPr id="1026" name="Picture 2" descr="Bilderesultat for dialog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71775" y="1815202"/>
            <a:ext cx="8640960" cy="5109091"/>
          </a:xfrm>
          <a:prstGeom prst="rect">
            <a:avLst/>
          </a:prstGeom>
          <a:noFill/>
        </p:spPr>
        <p:txBody>
          <a:bodyPr wrap="square" rtlCol="0">
            <a:spAutoFit/>
          </a:bodyPr>
          <a:lstStyle/>
          <a:p>
            <a:pPr defTabSz="180000"/>
            <a:r>
              <a:rPr lang="nb-NO" sz="2400" b="1" dirty="0">
                <a:latin typeface="Arial" panose="020B0604020202020204" pitchFamily="34" charset="0"/>
                <a:cs typeface="Arial" panose="020B0604020202020204" pitchFamily="34" charset="0"/>
              </a:rPr>
              <a:t>• La oss møte alle med respekt og </a:t>
            </a:r>
          </a:p>
          <a:p>
            <a:pPr defTabSz="180000"/>
            <a:r>
              <a:rPr lang="nb-NO" sz="2400" b="1" dirty="0">
                <a:latin typeface="Arial" panose="020B0604020202020204" pitchFamily="34" charset="0"/>
                <a:cs typeface="Arial" panose="020B0604020202020204" pitchFamily="34" charset="0"/>
              </a:rPr>
              <a:t>vennlighet: </a:t>
            </a:r>
            <a:r>
              <a:rPr lang="nb-NO" sz="2400" i="1" dirty="0">
                <a:latin typeface="Arial" panose="020B0604020202020204" pitchFamily="34" charset="0"/>
                <a:cs typeface="Arial" panose="020B0604020202020204" pitchFamily="34" charset="0"/>
              </a:rPr>
              <a:t>«La alle mennesker få </a:t>
            </a:r>
          </a:p>
          <a:p>
            <a:pPr defTabSz="180000"/>
            <a:r>
              <a:rPr lang="nb-NO" sz="2400" i="1" dirty="0">
                <a:latin typeface="Arial" panose="020B0604020202020204" pitchFamily="34" charset="0"/>
                <a:cs typeface="Arial" panose="020B0604020202020204" pitchFamily="34" charset="0"/>
              </a:rPr>
              <a:t>merke at dere er vennlige. Herren er </a:t>
            </a:r>
          </a:p>
          <a:p>
            <a:pPr defTabSz="180000"/>
            <a:r>
              <a:rPr lang="nb-NO" sz="2400" i="1" dirty="0">
                <a:latin typeface="Arial" panose="020B0604020202020204" pitchFamily="34" charset="0"/>
                <a:cs typeface="Arial" panose="020B0604020202020204" pitchFamily="34" charset="0"/>
              </a:rPr>
              <a:t>nær.» </a:t>
            </a:r>
            <a:r>
              <a:rPr lang="nb-NO" sz="2400" dirty="0">
                <a:latin typeface="Arial" panose="020B0604020202020204" pitchFamily="34" charset="0"/>
                <a:cs typeface="Arial" panose="020B0604020202020204" pitchFamily="34" charset="0"/>
              </a:rPr>
              <a:t>Fil 4,5</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defTabSz="180000"/>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La oss prøve oss selv på Åndens frukt</a:t>
            </a:r>
            <a:r>
              <a:rPr lang="nb-NO" sz="2400" dirty="0">
                <a:latin typeface="Arial" panose="020B0604020202020204" pitchFamily="34" charset="0"/>
                <a:cs typeface="Arial" panose="020B0604020202020204" pitchFamily="34" charset="0"/>
              </a:rPr>
              <a:t>: </a:t>
            </a:r>
          </a:p>
          <a:p>
            <a:pPr defTabSz="180000"/>
            <a:r>
              <a:rPr lang="nb-NO" sz="2400" i="1" dirty="0">
                <a:latin typeface="Arial" panose="020B0604020202020204" pitchFamily="34" charset="0"/>
                <a:cs typeface="Arial" panose="020B0604020202020204" pitchFamily="34" charset="0"/>
              </a:rPr>
              <a:t>«Kjærlighet, glede, fred, overbærenhet, vennlighet, godhet, trofasthet, ydmykhet og	selvbeherskelse.»</a:t>
            </a:r>
            <a:r>
              <a:rPr lang="nb-NO" sz="2400" dirty="0">
                <a:latin typeface="Arial" panose="020B0604020202020204" pitchFamily="34" charset="0"/>
                <a:cs typeface="Arial" panose="020B0604020202020204" pitchFamily="34" charset="0"/>
              </a:rPr>
              <a:t> Gal 5,22-23  </a:t>
            </a:r>
          </a:p>
          <a:p>
            <a:pPr defTabSz="180000"/>
            <a:endParaRPr lang="nb-NO" sz="1600" b="1" dirty="0">
              <a:latin typeface="Arial" panose="020B0604020202020204" pitchFamily="34" charset="0"/>
              <a:cs typeface="Arial" panose="020B0604020202020204" pitchFamily="34" charset="0"/>
            </a:endParaRPr>
          </a:p>
          <a:p>
            <a:pPr defTabSz="180000"/>
            <a:r>
              <a:rPr lang="nb-NO" sz="2400" b="1" dirty="0">
                <a:latin typeface="Arial" panose="020B0604020202020204" pitchFamily="34" charset="0"/>
                <a:cs typeface="Arial" panose="020B0604020202020204" pitchFamily="34" charset="0"/>
              </a:rPr>
              <a:t>• La oss ta Bibelens kall til radikal kjærlighet på alvor</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«Gjengjeld ikke ondt med ondt eller hån med hån. </a:t>
            </a:r>
          </a:p>
          <a:p>
            <a:pPr defTabSz="180000"/>
            <a:r>
              <a:rPr lang="nb-NO" sz="2400" i="1" dirty="0">
                <a:latin typeface="Arial" panose="020B0604020202020204" pitchFamily="34" charset="0"/>
                <a:cs typeface="Arial" panose="020B0604020202020204" pitchFamily="34" charset="0"/>
              </a:rPr>
              <a:t>Nei, </a:t>
            </a:r>
            <a:r>
              <a:rPr lang="nb-NO" sz="2400" i="1" dirty="0" err="1">
                <a:latin typeface="Arial" panose="020B0604020202020204" pitchFamily="34" charset="0"/>
                <a:cs typeface="Arial" panose="020B0604020202020204" pitchFamily="34" charset="0"/>
              </a:rPr>
              <a:t>velsign</a:t>
            </a:r>
            <a:r>
              <a:rPr lang="nb-NO" sz="2400" i="1" dirty="0">
                <a:latin typeface="Arial" panose="020B0604020202020204" pitchFamily="34" charset="0"/>
                <a:cs typeface="Arial" panose="020B0604020202020204" pitchFamily="34" charset="0"/>
              </a:rPr>
              <a:t> heller, for dere er kalt til å arve velsignelse.» </a:t>
            </a:r>
          </a:p>
          <a:p>
            <a:pPr defTabSz="180000"/>
            <a:r>
              <a:rPr lang="nb-NO" sz="2400" dirty="0">
                <a:latin typeface="Arial" panose="020B0604020202020204" pitchFamily="34" charset="0"/>
                <a:cs typeface="Arial" panose="020B0604020202020204" pitchFamily="34" charset="0"/>
              </a:rPr>
              <a:t>1 </a:t>
            </a:r>
            <a:r>
              <a:rPr lang="nb-NO" sz="2400" dirty="0" err="1">
                <a:latin typeface="Arial" panose="020B0604020202020204" pitchFamily="34" charset="0"/>
                <a:cs typeface="Arial" panose="020B0604020202020204" pitchFamily="34" charset="0"/>
              </a:rPr>
              <a:t>Pet</a:t>
            </a:r>
            <a:r>
              <a:rPr lang="nb-NO" sz="2400" dirty="0">
                <a:latin typeface="Arial" panose="020B0604020202020204" pitchFamily="34" charset="0"/>
                <a:cs typeface="Arial" panose="020B0604020202020204" pitchFamily="34" charset="0"/>
              </a:rPr>
              <a:t> 3,9 </a:t>
            </a:r>
            <a:br>
              <a:rPr lang="nb-NO" sz="24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sp>
        <p:nvSpPr>
          <p:cNvPr id="7" name="TekstSylinder 6"/>
          <p:cNvSpPr txBox="1"/>
          <p:nvPr/>
        </p:nvSpPr>
        <p:spPr>
          <a:xfrm>
            <a:off x="467544" y="416858"/>
            <a:ext cx="8136904" cy="1200329"/>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Nestekjærlighet</a:t>
            </a:r>
            <a:r>
              <a:rPr lang="nb-NO" sz="3200" dirty="0">
                <a:solidFill>
                  <a:srgbClr val="7030A0"/>
                </a:solidFill>
                <a:latin typeface="Arial Black" panose="020B0A04020102020204" pitchFamily="34" charset="0"/>
              </a:rPr>
              <a:t> </a:t>
            </a:r>
            <a:br>
              <a:rPr lang="nb-NO" sz="3200" dirty="0">
                <a:solidFill>
                  <a:srgbClr val="7030A0"/>
                </a:solidFill>
                <a:latin typeface="Arial Black" panose="020B0A04020102020204" pitchFamily="34" charset="0"/>
              </a:rPr>
            </a:br>
            <a:r>
              <a:rPr lang="nb-NO" sz="3200" dirty="0">
                <a:solidFill>
                  <a:srgbClr val="7030A0"/>
                </a:solidFill>
                <a:latin typeface="Arial Black" panose="020B0A04020102020204" pitchFamily="34" charset="0"/>
              </a:rPr>
              <a:t>i praksis</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20688"/>
            <a:ext cx="4031940" cy="2687960"/>
          </a:xfrm>
          <a:prstGeom prst="rect">
            <a:avLst/>
          </a:prstGeom>
        </p:spPr>
      </p:pic>
    </p:spTree>
    <p:extLst>
      <p:ext uri="{BB962C8B-B14F-4D97-AF65-F5344CB8AC3E}">
        <p14:creationId xmlns:p14="http://schemas.microsoft.com/office/powerpoint/2010/main" val="26217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9552" y="1944990"/>
            <a:ext cx="8352928" cy="4724370"/>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Et </a:t>
            </a:r>
            <a:r>
              <a:rPr lang="nb-NO" sz="2800" b="1" dirty="0">
                <a:latin typeface="Arial" panose="020B0604020202020204" pitchFamily="34" charset="0"/>
                <a:cs typeface="Arial" panose="020B0604020202020204" pitchFamily="34" charset="0"/>
              </a:rPr>
              <a:t>ENTYDIG budskap:</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Skapelsesberetningen.</a:t>
            </a:r>
          </a:p>
          <a:p>
            <a:pPr defTabSz="360000"/>
            <a:r>
              <a:rPr lang="nb-NO" sz="2400" dirty="0">
                <a:latin typeface="Arial" panose="020B0604020202020204" pitchFamily="34" charset="0"/>
                <a:cs typeface="Arial" panose="020B0604020202020204" pitchFamily="34" charset="0"/>
              </a:rPr>
              <a:t>▪ De 10 bud («Du skal hedre din far og din mor»).</a:t>
            </a:r>
          </a:p>
          <a:p>
            <a:pPr defTabSz="360000"/>
            <a:r>
              <a:rPr lang="nb-NO" sz="2400" dirty="0">
                <a:latin typeface="Arial" panose="020B0604020202020204" pitchFamily="34" charset="0"/>
                <a:cs typeface="Arial" panose="020B0604020202020204" pitchFamily="34" charset="0"/>
              </a:rPr>
              <a:t>▪ Jesu liv og lære.</a:t>
            </a:r>
          </a:p>
          <a:p>
            <a:pPr defTabSz="360000"/>
            <a:r>
              <a:rPr lang="nb-NO" sz="2400" dirty="0">
                <a:latin typeface="Arial" panose="020B0604020202020204" pitchFamily="34" charset="0"/>
                <a:cs typeface="Arial" panose="020B0604020202020204" pitchFamily="34" charset="0"/>
              </a:rPr>
              <a:t>▪ Alle beretninger, eksempler, symboler, undervisning: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Ekteskapet = Mann + kvinne.</a:t>
            </a:r>
          </a:p>
          <a:p>
            <a:pPr defTabSz="360000"/>
            <a:r>
              <a:rPr lang="nb-NO" sz="2400" dirty="0">
                <a:latin typeface="Arial" panose="020B0604020202020204" pitchFamily="34" charset="0"/>
                <a:cs typeface="Arial" panose="020B0604020202020204" pitchFamily="34" charset="0"/>
              </a:rPr>
              <a:t>▪ I GT: Gud er brudgom, Israel er brud, men hun er ofte </a:t>
            </a:r>
          </a:p>
          <a:p>
            <a:pPr defTabSz="360000"/>
            <a:r>
              <a:rPr lang="nb-NO" sz="2400" dirty="0">
                <a:latin typeface="Arial" panose="020B0604020202020204" pitchFamily="34" charset="0"/>
                <a:cs typeface="Arial" panose="020B0604020202020204" pitchFamily="34" charset="0"/>
              </a:rPr>
              <a:t>  utro med fremmede elskere og avguder.</a:t>
            </a:r>
          </a:p>
          <a:p>
            <a:pPr defTabSz="360000"/>
            <a:r>
              <a:rPr lang="nb-NO" sz="2400" dirty="0">
                <a:latin typeface="Arial" panose="020B0604020202020204" pitchFamily="34" charset="0"/>
                <a:cs typeface="Arial" panose="020B0604020202020204" pitchFamily="34" charset="0"/>
              </a:rPr>
              <a:t>▪ I NT: Kristus er brudgommen, menigheten er bruden. </a:t>
            </a:r>
          </a:p>
          <a:p>
            <a:pPr defTabSz="360000"/>
            <a:r>
              <a:rPr lang="nb-NO" sz="2400" dirty="0">
                <a:latin typeface="Arial" panose="020B0604020202020204" pitchFamily="34" charset="0"/>
                <a:cs typeface="Arial" panose="020B0604020202020204" pitchFamily="34" charset="0"/>
              </a:rPr>
              <a:t>▪ GT og NT er konsekvent og samstemt i at ekteskapet er   </a:t>
            </a:r>
          </a:p>
          <a:p>
            <a:pPr defTabSz="360000"/>
            <a:r>
              <a:rPr lang="nb-NO" sz="2400" dirty="0">
                <a:latin typeface="Arial" panose="020B0604020202020204" pitchFamily="34" charset="0"/>
                <a:cs typeface="Arial" panose="020B0604020202020204" pitchFamily="34" charset="0"/>
              </a:rPr>
              <a:t>  for mann og kvinne. Det finnes ikke ett eneste unntak.</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539552" y="260648"/>
            <a:ext cx="8568952" cy="1508105"/>
          </a:xfrm>
          <a:prstGeom prst="rect">
            <a:avLst/>
          </a:prstGeom>
          <a:noFill/>
        </p:spPr>
        <p:txBody>
          <a:bodyPr wrap="square" rtlCol="0">
            <a:spAutoFit/>
          </a:bodyPr>
          <a:lstStyle/>
          <a:p>
            <a:r>
              <a:rPr lang="nb-NO" sz="4400" dirty="0">
                <a:solidFill>
                  <a:srgbClr val="7030A0"/>
                </a:solidFill>
                <a:latin typeface="Arial Black" panose="020B0A04020102020204" pitchFamily="34" charset="0"/>
                <a:cs typeface="Arial" panose="020B0604020202020204" pitchFamily="34" charset="0"/>
              </a:rPr>
              <a:t>Bibelen er klar: </a:t>
            </a:r>
          </a:p>
          <a:p>
            <a:r>
              <a:rPr lang="nb-NO" sz="2400" dirty="0">
                <a:solidFill>
                  <a:srgbClr val="7030A0"/>
                </a:solidFill>
                <a:latin typeface="Arial Black" panose="020B0A04020102020204" pitchFamily="34" charset="0"/>
                <a:cs typeface="Arial" panose="020B0604020202020204" pitchFamily="34" charset="0"/>
              </a:rPr>
              <a:t>Ekteskapet er Guds skaper-</a:t>
            </a:r>
            <a:br>
              <a:rPr lang="nb-NO" sz="2400" dirty="0">
                <a:solidFill>
                  <a:srgbClr val="7030A0"/>
                </a:solidFill>
                <a:latin typeface="Arial Black" panose="020B0A04020102020204" pitchFamily="34" charset="0"/>
                <a:cs typeface="Arial" panose="020B0604020202020204" pitchFamily="34" charset="0"/>
              </a:rPr>
            </a:br>
            <a:r>
              <a:rPr lang="nb-NO" sz="2400" dirty="0">
                <a:solidFill>
                  <a:srgbClr val="7030A0"/>
                </a:solidFill>
                <a:latin typeface="Arial Black" panose="020B0A04020102020204" pitchFamily="34" charset="0"/>
                <a:cs typeface="Arial" panose="020B0604020202020204" pitchFamily="34" charset="0"/>
              </a:rPr>
              <a:t>ordning for mann og kvinne</a:t>
            </a:r>
            <a:endParaRPr lang="nb-NO" sz="900" dirty="0">
              <a:solidFill>
                <a:srgbClr val="7030A0"/>
              </a:solidFill>
              <a:latin typeface="Arial Black" panose="020B0A04020102020204" pitchFamily="34" charset="0"/>
              <a:cs typeface="Arial" panose="020B0604020202020204"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04664"/>
            <a:ext cx="2539626" cy="2031700"/>
          </a:xfrm>
          <a:prstGeom prst="rect">
            <a:avLst/>
          </a:prstGeom>
        </p:spPr>
      </p:pic>
    </p:spTree>
    <p:extLst>
      <p:ext uri="{BB962C8B-B14F-4D97-AF65-F5344CB8AC3E}">
        <p14:creationId xmlns:p14="http://schemas.microsoft.com/office/powerpoint/2010/main" val="18459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1643891"/>
            <a:ext cx="8856984" cy="5170646"/>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 </a:t>
            </a:r>
            <a:r>
              <a:rPr lang="nb-NO" i="1" dirty="0">
                <a:latin typeface="Arial" panose="020B0604020202020204" pitchFamily="34" charset="0"/>
                <a:cs typeface="Arial" panose="020B0604020202020204" pitchFamily="34" charset="0"/>
              </a:rPr>
              <a:t>(Bibel 2011)</a:t>
            </a:r>
            <a:endParaRPr lang="nb-NO" sz="2400" i="1" dirty="0">
              <a:latin typeface="Arial" panose="020B0604020202020204" pitchFamily="34" charset="0"/>
              <a:cs typeface="Arial" panose="020B0604020202020204" pitchFamily="34" charset="0"/>
            </a:endParaRPr>
          </a:p>
          <a:p>
            <a:pPr algn="ctr"/>
            <a:r>
              <a:rPr lang="nb-NO" sz="2200" dirty="0">
                <a:latin typeface="Arial" panose="020B0604020202020204" pitchFamily="34" charset="0"/>
                <a:cs typeface="Arial" panose="020B0604020202020204" pitchFamily="34" charset="0"/>
              </a:rPr>
              <a:t>Gud skapte mennesket i sitt bilde, i Guds bilde skapte han det,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mann og kvinne skapte han dem.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Gud velsignet dem og sa til dem: "Vær fruktbare og bli mange,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fyll jorden og legg den under dere!”</a:t>
            </a:r>
            <a:br>
              <a:rPr lang="nb-NO" sz="2200" dirty="0">
                <a:latin typeface="Arial" panose="020B0604020202020204" pitchFamily="34" charset="0"/>
                <a:cs typeface="Arial" panose="020B0604020202020204" pitchFamily="34" charset="0"/>
              </a:rPr>
            </a:br>
            <a:br>
              <a:rPr lang="nb-NO" sz="1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sin far og sin mor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holde fast ved sin kvinne, og de to skal være én kropp.»</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 </a:t>
            </a:r>
            <a:r>
              <a:rPr lang="nb-NO" i="1" dirty="0">
                <a:latin typeface="Arial" panose="020B0604020202020204" pitchFamily="34" charset="0"/>
                <a:cs typeface="Arial" panose="020B0604020202020204" pitchFamily="34" charset="0"/>
              </a:rPr>
              <a:t>(Bibel 2011)</a:t>
            </a:r>
            <a:br>
              <a:rPr lang="nb-NO" sz="2400" b="1" i="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svarte: «Har dere ikke lest at Skaperen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fra begynnelsen av skapte dem som mann og kvinne og sa: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far og mor og holde fast ved sin kvinne,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 to skal være én kropp.’</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det som Gud har sammenføyd, skal mennesker ikke skille.»</a:t>
            </a:r>
          </a:p>
        </p:txBody>
      </p:sp>
      <p:sp>
        <p:nvSpPr>
          <p:cNvPr id="3" name="TekstSylinder 2"/>
          <p:cNvSpPr txBox="1"/>
          <p:nvPr/>
        </p:nvSpPr>
        <p:spPr>
          <a:xfrm>
            <a:off x="2771800" y="260648"/>
            <a:ext cx="6048672" cy="126188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Grunnleggende tekster </a:t>
            </a:r>
            <a:r>
              <a:rPr lang="nb-NO" sz="4000" dirty="0">
                <a:solidFill>
                  <a:srgbClr val="7030A0"/>
                </a:solidFill>
                <a:latin typeface="Arial Black" panose="020B0A04020102020204" pitchFamily="34" charset="0"/>
              </a:rPr>
              <a:t>om ekteskapet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34083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1124744"/>
            <a:ext cx="9144000" cy="461665"/>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 </a:t>
            </a:r>
            <a:r>
              <a:rPr lang="nb-NO" sz="2400" b="1" dirty="0">
                <a:latin typeface="+mj-lt"/>
              </a:rPr>
              <a:t> Matteus 19,5  </a:t>
            </a:r>
            <a:r>
              <a:rPr lang="nb-NO" sz="2400" b="1" dirty="0">
                <a:latin typeface="+mj-lt"/>
                <a:sym typeface="Wingdings"/>
              </a:rPr>
              <a:t> </a:t>
            </a:r>
            <a:r>
              <a:rPr lang="nb-NO" sz="2400" b="1" dirty="0">
                <a:latin typeface="+mj-lt"/>
              </a:rPr>
              <a:t> Markus 10,7-8</a:t>
            </a:r>
          </a:p>
        </p:txBody>
      </p:sp>
      <p:cxnSp>
        <p:nvCxnSpPr>
          <p:cNvPr id="5" name="Rett pil 4"/>
          <p:cNvCxnSpPr/>
          <p:nvPr/>
        </p:nvCxnSpPr>
        <p:spPr>
          <a:xfrm flipV="1">
            <a:off x="4788024" y="2564904"/>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6"/>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28"/>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10898"/>
            <a:ext cx="503609" cy="323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2"/>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0"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5"/>
            <a:ext cx="612068" cy="960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395536" y="1916832"/>
            <a:ext cx="2448272" cy="1015663"/>
          </a:xfrm>
          <a:prstGeom prst="rect">
            <a:avLst/>
          </a:prstGeom>
          <a:noFill/>
        </p:spPr>
        <p:txBody>
          <a:bodyPr wrap="square" rtlCol="0">
            <a:spAutoFit/>
          </a:bodyPr>
          <a:lstStyle/>
          <a:p>
            <a:r>
              <a:rPr lang="nb-NO" sz="2000" dirty="0">
                <a:latin typeface="+mj-lt"/>
              </a:rPr>
              <a:t>Den naturlige familien med biologiske foreldre</a:t>
            </a:r>
          </a:p>
        </p:txBody>
      </p:sp>
      <p:sp>
        <p:nvSpPr>
          <p:cNvPr id="29" name="TekstSylinder 28"/>
          <p:cNvSpPr txBox="1"/>
          <p:nvPr/>
        </p:nvSpPr>
        <p:spPr>
          <a:xfrm>
            <a:off x="395536" y="4460919"/>
            <a:ext cx="2160240" cy="1015663"/>
          </a:xfrm>
          <a:prstGeom prst="rect">
            <a:avLst/>
          </a:prstGeom>
          <a:noFill/>
        </p:spPr>
        <p:txBody>
          <a:bodyPr wrap="square" rtlCol="0">
            <a:spAutoFit/>
          </a:bodyPr>
          <a:lstStyle/>
          <a:p>
            <a:r>
              <a:rPr lang="nb-NO" sz="2000" dirty="0">
                <a:latin typeface="+mj-lt"/>
              </a:rPr>
              <a:t>Ny familie, ny sosial enhet, livslang trofasthet</a:t>
            </a:r>
          </a:p>
        </p:txBody>
      </p:sp>
      <p:sp>
        <p:nvSpPr>
          <p:cNvPr id="34" name="TekstSylinder 33"/>
          <p:cNvSpPr txBox="1"/>
          <p:nvPr/>
        </p:nvSpPr>
        <p:spPr>
          <a:xfrm>
            <a:off x="1619672" y="5581689"/>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619672" y="2934064"/>
            <a:ext cx="1584176" cy="49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803801" y="2093455"/>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6"/>
            <a:ext cx="3168352" cy="1323439"/>
          </a:xfrm>
          <a:prstGeom prst="rect">
            <a:avLst/>
          </a:prstGeom>
          <a:noFill/>
        </p:spPr>
        <p:txBody>
          <a:bodyPr wrap="square" rtlCol="0">
            <a:spAutoFit/>
          </a:bodyPr>
          <a:lstStyle/>
          <a:p>
            <a:r>
              <a:rPr lang="nb-NO" sz="2000" dirty="0">
                <a:latin typeface="+mj-lt"/>
              </a:rPr>
              <a:t>Unik fysisk, emosjonell </a:t>
            </a:r>
            <a:br>
              <a:rPr lang="nb-NO" sz="2000" dirty="0">
                <a:latin typeface="+mj-lt"/>
              </a:rPr>
            </a:br>
            <a:r>
              <a:rPr lang="nb-NO" sz="2000" dirty="0">
                <a:latin typeface="+mj-lt"/>
              </a:rPr>
              <a:t>og åndelig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foreldreskap</a:t>
            </a:r>
          </a:p>
        </p:txBody>
      </p:sp>
      <p:sp>
        <p:nvSpPr>
          <p:cNvPr id="44" name="TekstSylinder 43"/>
          <p:cNvSpPr txBox="1"/>
          <p:nvPr/>
        </p:nvSpPr>
        <p:spPr>
          <a:xfrm>
            <a:off x="0" y="344850"/>
            <a:ext cx="9144000" cy="584775"/>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0"/>
            <a:ext cx="2232248" cy="1323439"/>
          </a:xfrm>
          <a:prstGeom prst="rect">
            <a:avLst/>
          </a:prstGeom>
          <a:noFill/>
        </p:spPr>
        <p:txBody>
          <a:bodyPr wrap="square" rtlCol="0">
            <a:spAutoFit/>
          </a:bodyPr>
          <a:lstStyle/>
          <a:p>
            <a:r>
              <a:rPr lang="nb-NO" sz="2000" dirty="0">
                <a:latin typeface="+mj-lt"/>
              </a:rPr>
              <a:t>Kjønnspolaritet,</a:t>
            </a:r>
          </a:p>
          <a:p>
            <a:r>
              <a:rPr lang="nb-NO" sz="2000" dirty="0">
                <a:latin typeface="+mj-lt"/>
              </a:rPr>
              <a:t>to kjønn som tilhører og utfyller hverandre</a:t>
            </a:r>
          </a:p>
        </p:txBody>
      </p:sp>
      <p:sp>
        <p:nvSpPr>
          <p:cNvPr id="71" name="TekstSylinder 70"/>
          <p:cNvSpPr txBox="1"/>
          <p:nvPr/>
        </p:nvSpPr>
        <p:spPr>
          <a:xfrm>
            <a:off x="4006488" y="4869160"/>
            <a:ext cx="1717640" cy="1600438"/>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313611"/>
            <a:ext cx="1619672" cy="920400"/>
          </a:xfrm>
          <a:prstGeom prst="rect">
            <a:avLst/>
          </a:prstGeom>
          <a:ln>
            <a:solidFill>
              <a:schemeClr val="tx1"/>
            </a:solidFill>
          </a:ln>
        </p:spPr>
      </p:pic>
    </p:spTree>
    <p:extLst>
      <p:ext uri="{BB962C8B-B14F-4D97-AF65-F5344CB8AC3E}">
        <p14:creationId xmlns:p14="http://schemas.microsoft.com/office/powerpoint/2010/main" val="6088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404664"/>
            <a:ext cx="8424936" cy="6132448"/>
          </a:xfrm>
          <a:prstGeom prst="rect">
            <a:avLst/>
          </a:prstGeom>
        </p:spPr>
        <p:txBody>
          <a:bodyPr wrap="square">
            <a:spAutoFit/>
          </a:bodyPr>
          <a:lstStyle/>
          <a:p>
            <a:pPr algn="ctr" defTabSz="360000"/>
            <a:r>
              <a:rPr lang="nb-NO" sz="3200" dirty="0">
                <a:solidFill>
                  <a:srgbClr val="7030A0"/>
                </a:solidFill>
                <a:latin typeface="Arial Black" panose="020B0A04020102020204" pitchFamily="34" charset="0"/>
              </a:rPr>
              <a:t>BUDENE OG KJÆRLIGHETEN</a:t>
            </a:r>
          </a:p>
          <a:p>
            <a:pPr defTabSz="360000"/>
            <a:br>
              <a:rPr lang="nb-NO" sz="1200" b="1" dirty="0">
                <a:solidFill>
                  <a:srgbClr val="C00000"/>
                </a:solidFill>
                <a:latin typeface="+mj-lt"/>
              </a:rPr>
            </a:br>
            <a:r>
              <a:rPr lang="nb-NO" sz="2200" b="1" dirty="0">
                <a:latin typeface="+mj-lt"/>
              </a:rPr>
              <a:t>Alle Guds bud er uttrykk for hans kjærlighet. </a:t>
            </a:r>
            <a:r>
              <a:rPr lang="nb-NO" sz="2200" dirty="0">
                <a:latin typeface="+mj-lt"/>
              </a:rPr>
              <a:t>Å lage en mot-setning  mellom «kjærligheten» og Guds bud og vilje er </a:t>
            </a:r>
            <a:r>
              <a:rPr lang="nb-NO" sz="2200" dirty="0" err="1">
                <a:latin typeface="+mj-lt"/>
              </a:rPr>
              <a:t>ubibelsk</a:t>
            </a:r>
            <a:r>
              <a:rPr lang="nb-NO" sz="2200" dirty="0">
                <a:latin typeface="+mj-lt"/>
              </a:rPr>
              <a:t> og uholdbart.</a:t>
            </a:r>
            <a:br>
              <a:rPr lang="nb-NO" sz="2000" dirty="0">
                <a:latin typeface="+mj-lt"/>
              </a:rPr>
            </a:br>
            <a:endParaRPr lang="nb-NO" sz="1050" dirty="0">
              <a:latin typeface="+mj-lt"/>
            </a:endParaRPr>
          </a:p>
          <a:p>
            <a:pPr defTabSz="360000"/>
            <a:r>
              <a:rPr lang="nb-NO" sz="2200" i="1" dirty="0">
                <a:latin typeface="+mj-lt"/>
              </a:rPr>
              <a:t>«Hvis dere holder mine bud, blir dere i min kjærlighet, slik jeg </a:t>
            </a:r>
            <a:br>
              <a:rPr lang="nb-NO" sz="2200" i="1" dirty="0">
                <a:latin typeface="+mj-lt"/>
              </a:rPr>
            </a:br>
            <a:r>
              <a:rPr lang="nb-NO" sz="2200" i="1" dirty="0">
                <a:latin typeface="+mj-lt"/>
              </a:rPr>
              <a:t>har holdt min Fars bud og blir i hans kjærlighet» </a:t>
            </a:r>
            <a:r>
              <a:rPr lang="nb-NO" sz="2000" dirty="0">
                <a:latin typeface="+mj-lt"/>
              </a:rPr>
              <a:t>(</a:t>
            </a:r>
            <a:r>
              <a:rPr lang="nb-NO" sz="2000" dirty="0" err="1">
                <a:latin typeface="+mj-lt"/>
              </a:rPr>
              <a:t>Joh</a:t>
            </a:r>
            <a:r>
              <a:rPr lang="nb-NO" sz="2000" dirty="0">
                <a:latin typeface="+mj-lt"/>
              </a:rPr>
              <a:t> 15,10).</a:t>
            </a:r>
          </a:p>
          <a:p>
            <a:pPr defTabSz="360000"/>
            <a:endParaRPr lang="nb-NO" dirty="0">
              <a:solidFill>
                <a:srgbClr val="C00000"/>
              </a:solidFill>
            </a:endParaRPr>
          </a:p>
          <a:p>
            <a:pPr defTabSz="360000"/>
            <a:r>
              <a:rPr lang="nb-NO" sz="3200" dirty="0">
                <a:solidFill>
                  <a:srgbClr val="7030A0"/>
                </a:solidFill>
                <a:latin typeface="Berlin Sans FB Demi" panose="020E0802020502020306" pitchFamily="34" charset="0"/>
              </a:rPr>
              <a:t>  </a:t>
            </a:r>
            <a:r>
              <a:rPr lang="nb-NO" sz="2800" dirty="0">
                <a:solidFill>
                  <a:srgbClr val="7030A0"/>
                </a:solidFill>
                <a:latin typeface="Arial Black" panose="020B0A04020102020204" pitchFamily="34" charset="0"/>
              </a:rPr>
              <a:t>BIBELENS RAMMER for seksuelt samliv</a:t>
            </a:r>
            <a:br>
              <a:rPr lang="nb-NO" sz="3200" b="1" dirty="0">
                <a:solidFill>
                  <a:srgbClr val="7030A0"/>
                </a:solidFill>
                <a:latin typeface="+mj-lt"/>
              </a:rPr>
            </a:br>
            <a:endParaRPr lang="nb-NO" sz="1100" b="1" dirty="0">
              <a:solidFill>
                <a:srgbClr val="7030A0"/>
              </a:solidFill>
              <a:latin typeface="+mj-lt"/>
            </a:endParaRPr>
          </a:p>
          <a:p>
            <a:pPr marL="342900" indent="-342900" defTabSz="360000">
              <a:buFont typeface="Wingdings"/>
              <a:buChar char="w"/>
            </a:pPr>
            <a:r>
              <a:rPr lang="nb-NO" sz="2200" dirty="0">
                <a:latin typeface="+mj-lt"/>
              </a:rPr>
              <a:t>Ekteskapet er rammen og Guds ordning for seksuelt samliv.</a:t>
            </a:r>
          </a:p>
          <a:p>
            <a:pPr defTabSz="360000"/>
            <a:endParaRPr lang="nb-NO" sz="1000" dirty="0">
              <a:latin typeface="+mj-lt"/>
            </a:endParaRPr>
          </a:p>
          <a:p>
            <a:pPr marL="342900" indent="-342900" defTabSz="360000">
              <a:buFont typeface="Wingdings"/>
              <a:buChar char="w"/>
            </a:pPr>
            <a:r>
              <a:rPr lang="nb-NO" sz="2200" dirty="0">
                <a:latin typeface="+mj-lt"/>
                <a:sym typeface="Wingdings"/>
              </a:rPr>
              <a:t>«Hor er s</a:t>
            </a:r>
            <a:r>
              <a:rPr lang="nb-NO" sz="2200" dirty="0">
                <a:latin typeface="+mj-lt"/>
              </a:rPr>
              <a:t>eksuelle relasjoner før og utenfor ekteskapet.» </a:t>
            </a:r>
            <a:br>
              <a:rPr lang="nb-NO" sz="2200" dirty="0">
                <a:latin typeface="+mj-lt"/>
              </a:rPr>
            </a:br>
            <a:r>
              <a:rPr lang="nb-NO" sz="1700" dirty="0">
                <a:latin typeface="Arial" panose="020B0604020202020204" pitchFamily="34" charset="0"/>
                <a:cs typeface="Arial" panose="020B0604020202020204" pitchFamily="34" charset="0"/>
              </a:rPr>
              <a:t>(Fotnote i Bibelselskapets oversettelse 1978/1985.)</a:t>
            </a:r>
            <a:br>
              <a:rPr lang="nb-NO" sz="1700" dirty="0">
                <a:latin typeface="Arial" panose="020B0604020202020204" pitchFamily="34" charset="0"/>
                <a:cs typeface="Arial" panose="020B0604020202020204" pitchFamily="34" charset="0"/>
              </a:rPr>
            </a:br>
            <a:endParaRPr lang="nb-NO" sz="1000" dirty="0">
              <a:latin typeface="+mj-lt"/>
            </a:endParaRPr>
          </a:p>
          <a:p>
            <a:pPr marL="342900" indent="-342900" defTabSz="360000">
              <a:buFont typeface="Wingdings"/>
              <a:buChar char="w"/>
            </a:pPr>
            <a:r>
              <a:rPr lang="nb-NO" sz="2200" dirty="0">
                <a:latin typeface="+mj-lt"/>
              </a:rPr>
              <a:t>Homoseksuell atferd bryter med Guds </a:t>
            </a:r>
            <a:br>
              <a:rPr lang="nb-NO" sz="2200" dirty="0">
                <a:latin typeface="+mj-lt"/>
              </a:rPr>
            </a:br>
            <a:r>
              <a:rPr lang="nb-NO" sz="2200" dirty="0">
                <a:latin typeface="+mj-lt"/>
              </a:rPr>
              <a:t>skapervilje og Guds ord: Rom 1,25-27 * </a:t>
            </a:r>
            <a:br>
              <a:rPr lang="nb-NO" sz="2200" dirty="0">
                <a:latin typeface="+mj-lt"/>
              </a:rPr>
            </a:br>
            <a:r>
              <a:rPr lang="nb-NO" sz="2200" dirty="0">
                <a:latin typeface="+mj-lt"/>
              </a:rPr>
              <a:t>1 Kor 6,9-11 * 1 Tim 1,8-11</a:t>
            </a:r>
            <a:br>
              <a:rPr lang="nb-NO" sz="2000" dirty="0">
                <a:latin typeface="+mj-lt"/>
              </a:rPr>
            </a:br>
            <a:endParaRPr lang="nb-NO" sz="2000" dirty="0">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2613">
            <a:off x="5841823" y="5149226"/>
            <a:ext cx="4483290" cy="32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rot="179074">
            <a:off x="7377426" y="5518013"/>
            <a:ext cx="1696372" cy="1653986"/>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869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67544" y="260648"/>
            <a:ext cx="8352928" cy="5835893"/>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sym typeface="Wingdings"/>
              </a:rPr>
              <a:t>Samlivsteologien henger sammen med andre bibelske sannheter</a:t>
            </a:r>
          </a:p>
          <a:p>
            <a:endParaRPr lang="nb-NO" sz="2000" b="1" dirty="0">
              <a:solidFill>
                <a:srgbClr val="C00000"/>
              </a:solidFill>
              <a:sym typeface="Wingdings"/>
            </a:endParaRPr>
          </a:p>
          <a:p>
            <a:r>
              <a:rPr lang="nb-NO" sz="2800" b="1" dirty="0">
                <a:latin typeface="+mj-lt"/>
              </a:rPr>
              <a:t>DYPERELIGGENDE ÅRSAKER:</a:t>
            </a:r>
            <a:br>
              <a:rPr lang="nb-NO" sz="2400" b="1" dirty="0">
                <a:solidFill>
                  <a:srgbClr val="C00000"/>
                </a:solidFill>
                <a:latin typeface="+mj-lt"/>
              </a:rPr>
            </a:br>
            <a:endParaRPr lang="nb-NO" sz="1050" b="1" dirty="0">
              <a:solidFill>
                <a:srgbClr val="C00000"/>
              </a:solidFill>
              <a:latin typeface="+mj-lt"/>
            </a:endParaRPr>
          </a:p>
          <a:p>
            <a:pPr defTabSz="360000">
              <a:lnSpc>
                <a:spcPts val="3800"/>
              </a:lnSpc>
            </a:pPr>
            <a:r>
              <a:rPr lang="nb-NO" sz="2800" dirty="0">
                <a:latin typeface="Arial" panose="020B0604020202020204" pitchFamily="34" charset="0"/>
                <a:cs typeface="Arial" panose="020B0604020202020204" pitchFamily="34" charset="0"/>
              </a:rPr>
              <a:t>• Bibelsynet</a:t>
            </a:r>
          </a:p>
          <a:p>
            <a:pPr defTabSz="360000">
              <a:lnSpc>
                <a:spcPts val="3800"/>
              </a:lnSpc>
            </a:pPr>
            <a:r>
              <a:rPr lang="nb-NO" sz="2800" dirty="0">
                <a:latin typeface="Arial" panose="020B0604020202020204" pitchFamily="34" charset="0"/>
                <a:cs typeface="Arial" panose="020B0604020202020204" pitchFamily="34" charset="0"/>
              </a:rPr>
              <a:t>• Apostlenes og Jesu autoritet</a:t>
            </a:r>
          </a:p>
          <a:p>
            <a:pPr defTabSz="360000">
              <a:lnSpc>
                <a:spcPts val="3800"/>
              </a:lnSpc>
            </a:pPr>
            <a:r>
              <a:rPr lang="nb-NO" sz="2800" dirty="0">
                <a:latin typeface="Arial" panose="020B0604020202020204" pitchFamily="34" charset="0"/>
                <a:cs typeface="Arial" panose="020B0604020202020204" pitchFamily="34" charset="0"/>
              </a:rPr>
              <a:t>• Evangelieforståelsen</a:t>
            </a:r>
          </a:p>
          <a:p>
            <a:pPr defTabSz="360000">
              <a:lnSpc>
                <a:spcPts val="3800"/>
              </a:lnSpc>
            </a:pPr>
            <a:r>
              <a:rPr lang="nb-NO" sz="2800" dirty="0">
                <a:latin typeface="Arial" panose="020B0604020202020204" pitchFamily="34" charset="0"/>
                <a:cs typeface="Arial" panose="020B0604020202020204" pitchFamily="34" charset="0"/>
              </a:rPr>
              <a:t>• Teologien om synd og nåde</a:t>
            </a:r>
          </a:p>
          <a:p>
            <a:pPr defTabSz="360000">
              <a:lnSpc>
                <a:spcPts val="3800"/>
              </a:lnSpc>
            </a:pPr>
            <a:r>
              <a:rPr lang="nb-NO" sz="2800" dirty="0">
                <a:latin typeface="Arial" panose="020B0604020202020204" pitchFamily="34" charset="0"/>
                <a:cs typeface="Arial" panose="020B0604020202020204" pitchFamily="34" charset="0"/>
              </a:rPr>
              <a:t>• Frelseslæren</a:t>
            </a:r>
          </a:p>
          <a:p>
            <a:pPr defTabSz="360000">
              <a:lnSpc>
                <a:spcPts val="3800"/>
              </a:lnSpc>
            </a:pPr>
            <a:r>
              <a:rPr lang="nb-NO" sz="2800" dirty="0">
                <a:latin typeface="Arial" panose="020B0604020202020204" pitchFamily="34" charset="0"/>
                <a:cs typeface="Arial" panose="020B0604020202020204" pitchFamily="34" charset="0"/>
              </a:rPr>
              <a:t>• Åpenbaringsteologien</a:t>
            </a:r>
          </a:p>
          <a:p>
            <a:pPr defTabSz="360000">
              <a:lnSpc>
                <a:spcPts val="3800"/>
              </a:lnSpc>
            </a:pPr>
            <a:r>
              <a:rPr lang="nb-NO" sz="2800" dirty="0">
                <a:latin typeface="Arial" panose="020B0604020202020204" pitchFamily="34" charset="0"/>
                <a:cs typeface="Arial" panose="020B0604020202020204" pitchFamily="34" charset="0"/>
              </a:rPr>
              <a:t>• Kirkeforståelsen</a:t>
            </a:r>
          </a:p>
          <a:p>
            <a:pPr defTabSz="360000">
              <a:lnSpc>
                <a:spcPts val="3800"/>
              </a:lnSpc>
            </a:pPr>
            <a:r>
              <a:rPr lang="nb-NO" sz="2800" dirty="0">
                <a:latin typeface="Arial" panose="020B0604020202020204" pitchFamily="34" charset="0"/>
                <a:cs typeface="Arial" panose="020B0604020202020204" pitchFamily="34" charset="0"/>
              </a:rPr>
              <a:t>• Skapelsesteologien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77505">
            <a:off x="5691561" y="3681664"/>
            <a:ext cx="3473325" cy="254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rot="21159260">
            <a:off x="7888825" y="4338106"/>
            <a:ext cx="1250594" cy="775336"/>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172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059832" y="548680"/>
            <a:ext cx="5328592" cy="1138773"/>
          </a:xfrm>
          <a:prstGeom prst="rect">
            <a:avLst/>
          </a:prstGeom>
          <a:noFill/>
        </p:spPr>
        <p:txBody>
          <a:bodyPr wrap="square" rtlCol="0">
            <a:spAutoFit/>
          </a:bodyPr>
          <a:lstStyle/>
          <a:p>
            <a:r>
              <a:rPr lang="nb-NO" sz="2800" dirty="0">
                <a:solidFill>
                  <a:srgbClr val="7030A0"/>
                </a:solidFill>
                <a:latin typeface="Arial Black" panose="020B0A04020102020204" pitchFamily="34" charset="0"/>
              </a:rPr>
              <a:t>Ekteskapet i den </a:t>
            </a:r>
            <a:r>
              <a:rPr lang="nb-NO" sz="4000" dirty="0">
                <a:solidFill>
                  <a:srgbClr val="7030A0"/>
                </a:solidFill>
                <a:latin typeface="Arial Black" panose="020B0A04020102020204" pitchFamily="34" charset="0"/>
              </a:rPr>
              <a:t>verdensvide kirke</a:t>
            </a:r>
            <a:endParaRPr lang="nb-NO" sz="2800" dirty="0">
              <a:solidFill>
                <a:srgbClr val="7030A0"/>
              </a:solidFill>
              <a:latin typeface="Arial Black" panose="020B0A04020102020204" pitchFamily="34" charset="0"/>
            </a:endParaRPr>
          </a:p>
        </p:txBody>
      </p:sp>
      <p:sp>
        <p:nvSpPr>
          <p:cNvPr id="3" name="TekstSylinder 2"/>
          <p:cNvSpPr txBox="1"/>
          <p:nvPr/>
        </p:nvSpPr>
        <p:spPr>
          <a:xfrm>
            <a:off x="467544" y="1847721"/>
            <a:ext cx="8352928" cy="4708981"/>
          </a:xfrm>
          <a:prstGeom prst="rect">
            <a:avLst/>
          </a:prstGeom>
          <a:noFill/>
        </p:spPr>
        <p:txBody>
          <a:bodyPr wrap="square" rtlCol="0">
            <a:spAutoFit/>
          </a:bodyPr>
          <a:lstStyle/>
          <a:p>
            <a:pPr marL="285750" indent="-285750">
              <a:buFont typeface="Arial" charset="0"/>
              <a:buChar char="•"/>
            </a:pPr>
            <a:r>
              <a:rPr lang="nb-NO" sz="2400" dirty="0">
                <a:latin typeface="Arial" panose="020B0604020202020204" pitchFamily="34" charset="0"/>
                <a:cs typeface="Arial" panose="020B0604020202020204" pitchFamily="34" charset="0"/>
              </a:rPr>
              <a:t>Fram til vår tid: Alle kirkesamfunn har hatt den samme forståelsen av ekteskapet – én kvinne og én mann.</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98 prosent </a:t>
            </a:r>
            <a:r>
              <a:rPr lang="nb-NO" sz="2400" dirty="0">
                <a:latin typeface="Arial" panose="020B0604020202020204" pitchFamily="34" charset="0"/>
                <a:cs typeface="Arial" panose="020B0604020202020204" pitchFamily="34" charset="0"/>
              </a:rPr>
              <a:t>av kristne i verden tilhører kirkesamfunn som holder fast på at ekteskapet er Guds skaperordning for kvinne og mann. </a:t>
            </a:r>
            <a:r>
              <a:rPr lang="nb-NO" sz="2000" dirty="0">
                <a:latin typeface="Arial" panose="020B0604020202020204" pitchFamily="34" charset="0"/>
                <a:cs typeface="Arial" panose="020B0604020202020204" pitchFamily="34" charset="0"/>
              </a:rPr>
              <a:t>(Vårt Land 13/11-2015)</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dirty="0">
                <a:latin typeface="Arial" panose="020B0604020202020204" pitchFamily="34" charset="0"/>
                <a:cs typeface="Arial" panose="020B0604020202020204" pitchFamily="34" charset="0"/>
              </a:rPr>
              <a:t>Kun </a:t>
            </a:r>
            <a:r>
              <a:rPr lang="nb-NO" sz="2400" b="1" dirty="0">
                <a:latin typeface="Arial" panose="020B0604020202020204" pitchFamily="34" charset="0"/>
                <a:cs typeface="Arial" panose="020B0604020202020204" pitchFamily="34" charset="0"/>
              </a:rPr>
              <a:t>2 prosent </a:t>
            </a:r>
            <a:r>
              <a:rPr lang="nb-NO" sz="2400" dirty="0">
                <a:latin typeface="Arial" panose="020B0604020202020204" pitchFamily="34" charset="0"/>
                <a:cs typeface="Arial" panose="020B0604020202020204" pitchFamily="34" charset="0"/>
              </a:rPr>
              <a:t>tilhører kirkesamfunn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som har omdefinert ekteskapet og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gjort det kjønnsnøytralt. </a:t>
            </a:r>
          </a:p>
          <a:p>
            <a:pPr marL="285750" indent="-285750">
              <a:buFont typeface="Arial" charset="0"/>
              <a:buChar char="•"/>
            </a:pP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dirty="0">
                <a:latin typeface="Arial" panose="020B0604020202020204" pitchFamily="34" charset="0"/>
                <a:cs typeface="Arial" panose="020B0604020202020204" pitchFamily="34" charset="0"/>
              </a:rPr>
              <a:t>I noen kulturer – og dessverre også kirker – rundt om i verden, blir homofile og andre seksuelle minoriteter trakassert og forfulgt. Det må vi ta sterkt avstand fra. </a:t>
            </a:r>
          </a:p>
        </p:txBody>
      </p:sp>
      <p:sp>
        <p:nvSpPr>
          <p:cNvPr id="4" name="AutoShape 2" descr="Bilderesultat for church south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church south kor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church south k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0656"/>
            <a:ext cx="1800200" cy="1295774"/>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B1CF877A-AA24-437E-B57F-940C8FA7C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3717032"/>
            <a:ext cx="2257425" cy="1557338"/>
          </a:xfrm>
          <a:prstGeom prst="rect">
            <a:avLst/>
          </a:prstGeom>
        </p:spPr>
      </p:pic>
    </p:spTree>
    <p:extLst>
      <p:ext uri="{BB962C8B-B14F-4D97-AF65-F5344CB8AC3E}">
        <p14:creationId xmlns:p14="http://schemas.microsoft.com/office/powerpoint/2010/main" val="27094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18052</TotalTime>
  <Words>2192</Words>
  <Application>Microsoft Office PowerPoint</Application>
  <PresentationFormat>Skjermfremvisning (4:3)</PresentationFormat>
  <Paragraphs>326</Paragraphs>
  <Slides>15</Slides>
  <Notes>14</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15</vt:i4>
      </vt:variant>
    </vt:vector>
  </HeadingPairs>
  <TitlesOfParts>
    <vt:vector size="25" baseType="lpstr">
      <vt:lpstr>Arial</vt:lpstr>
      <vt:lpstr>Arial Black</vt:lpstr>
      <vt:lpstr>Berlin Sans FB Demi</vt:lpstr>
      <vt:lpstr>Calibri</vt:lpstr>
      <vt:lpstr>Cambria Math</vt:lpstr>
      <vt:lpstr>Century Gothic</vt:lpstr>
      <vt:lpstr>Courier New</vt:lpstr>
      <vt:lpstr>Times New Roman</vt:lpstr>
      <vt:lpstr>Wingdings</vt:lpstr>
      <vt:lpstr>Ledelse</vt:lpstr>
      <vt:lpstr>Jesus som forbilde  og Bibelen som autoritet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Tre grunnpillarer  i bibelsk familieteologi</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710</cp:revision>
  <cp:lastPrinted>2017-12-11T17:21:11Z</cp:lastPrinted>
  <dcterms:created xsi:type="dcterms:W3CDTF">2016-09-22T08:37:23Z</dcterms:created>
  <dcterms:modified xsi:type="dcterms:W3CDTF">2019-03-09T15:45:20Z</dcterms:modified>
</cp:coreProperties>
</file>